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77" r:id="rId8"/>
    <p:sldId id="259" r:id="rId9"/>
    <p:sldId id="260" r:id="rId10"/>
    <p:sldId id="261" r:id="rId11"/>
    <p:sldId id="266" r:id="rId12"/>
    <p:sldId id="278" r:id="rId13"/>
    <p:sldId id="262" r:id="rId14"/>
    <p:sldId id="263" r:id="rId15"/>
    <p:sldId id="264" r:id="rId16"/>
    <p:sldId id="265" r:id="rId17"/>
    <p:sldId id="267" r:id="rId18"/>
    <p:sldId id="268" r:id="rId19"/>
    <p:sldId id="269" r:id="rId20"/>
    <p:sldId id="270" r:id="rId21"/>
    <p:sldId id="271" r:id="rId22"/>
    <p:sldId id="272" r:id="rId23"/>
    <p:sldId id="273" r:id="rId24"/>
    <p:sldId id="274" r:id="rId25"/>
    <p:sldId id="275" r:id="rId26"/>
    <p:sldId id="276" r:id="rId27"/>
    <p:sldId id="280"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4" d="100"/>
          <a:sy n="164" d="100"/>
        </p:scale>
        <p:origin x="96"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on, Stone" userId="15f65846-fe27-43aa-b4c6-d8aae02f689d" providerId="ADAL" clId="{4D73518C-7E8E-45F3-BED9-6DD7C505964B}"/>
    <pc:docChg chg="undo custSel addSld modSld">
      <pc:chgData name="Preston, Stone" userId="15f65846-fe27-43aa-b4c6-d8aae02f689d" providerId="ADAL" clId="{4D73518C-7E8E-45F3-BED9-6DD7C505964B}" dt="2019-12-03T02:43:14.334" v="979"/>
      <pc:docMkLst>
        <pc:docMk/>
      </pc:docMkLst>
      <pc:sldChg chg="modSp">
        <pc:chgData name="Preston, Stone" userId="15f65846-fe27-43aa-b4c6-d8aae02f689d" providerId="ADAL" clId="{4D73518C-7E8E-45F3-BED9-6DD7C505964B}" dt="2019-12-02T22:52:36.136" v="269" actId="313"/>
        <pc:sldMkLst>
          <pc:docMk/>
          <pc:sldMk cId="1544761746" sldId="256"/>
        </pc:sldMkLst>
        <pc:spChg chg="mod">
          <ac:chgData name="Preston, Stone" userId="15f65846-fe27-43aa-b4c6-d8aae02f689d" providerId="ADAL" clId="{4D73518C-7E8E-45F3-BED9-6DD7C505964B}" dt="2019-12-02T22:52:36.136" v="269" actId="313"/>
          <ac:spMkLst>
            <pc:docMk/>
            <pc:sldMk cId="1544761746" sldId="256"/>
            <ac:spMk id="2" creationId="{00000000-0000-0000-0000-000000000000}"/>
          </ac:spMkLst>
        </pc:spChg>
      </pc:sldChg>
      <pc:sldChg chg="modSp">
        <pc:chgData name="Preston, Stone" userId="15f65846-fe27-43aa-b4c6-d8aae02f689d" providerId="ADAL" clId="{4D73518C-7E8E-45F3-BED9-6DD7C505964B}" dt="2019-12-03T02:32:16.514" v="871" actId="20577"/>
        <pc:sldMkLst>
          <pc:docMk/>
          <pc:sldMk cId="1343606902" sldId="261"/>
        </pc:sldMkLst>
        <pc:spChg chg="mod">
          <ac:chgData name="Preston, Stone" userId="15f65846-fe27-43aa-b4c6-d8aae02f689d" providerId="ADAL" clId="{4D73518C-7E8E-45F3-BED9-6DD7C505964B}" dt="2019-12-03T02:32:16.514" v="871" actId="20577"/>
          <ac:spMkLst>
            <pc:docMk/>
            <pc:sldMk cId="1343606902" sldId="261"/>
            <ac:spMk id="3" creationId="{00000000-0000-0000-0000-000000000000}"/>
          </ac:spMkLst>
        </pc:spChg>
      </pc:sldChg>
      <pc:sldChg chg="addSp delSp modSp">
        <pc:chgData name="Preston, Stone" userId="15f65846-fe27-43aa-b4c6-d8aae02f689d" providerId="ADAL" clId="{4D73518C-7E8E-45F3-BED9-6DD7C505964B}" dt="2019-12-02T22:39:17.071" v="125" actId="1076"/>
        <pc:sldMkLst>
          <pc:docMk/>
          <pc:sldMk cId="1099924157" sldId="263"/>
        </pc:sldMkLst>
        <pc:spChg chg="mod">
          <ac:chgData name="Preston, Stone" userId="15f65846-fe27-43aa-b4c6-d8aae02f689d" providerId="ADAL" clId="{4D73518C-7E8E-45F3-BED9-6DD7C505964B}" dt="2019-12-02T22:34:52.205" v="106" actId="20577"/>
          <ac:spMkLst>
            <pc:docMk/>
            <pc:sldMk cId="1099924157" sldId="263"/>
            <ac:spMk id="3" creationId="{00000000-0000-0000-0000-000000000000}"/>
          </ac:spMkLst>
        </pc:spChg>
        <pc:spChg chg="del">
          <ac:chgData name="Preston, Stone" userId="15f65846-fe27-43aa-b4c6-d8aae02f689d" providerId="ADAL" clId="{4D73518C-7E8E-45F3-BED9-6DD7C505964B}" dt="2019-12-02T22:38:38.750" v="116"/>
          <ac:spMkLst>
            <pc:docMk/>
            <pc:sldMk cId="1099924157" sldId="263"/>
            <ac:spMk id="10" creationId="{00000000-0000-0000-0000-000000000000}"/>
          </ac:spMkLst>
        </pc:spChg>
        <pc:spChg chg="add mod">
          <ac:chgData name="Preston, Stone" userId="15f65846-fe27-43aa-b4c6-d8aae02f689d" providerId="ADAL" clId="{4D73518C-7E8E-45F3-BED9-6DD7C505964B}" dt="2019-12-02T22:39:15.056" v="124" actId="164"/>
          <ac:spMkLst>
            <pc:docMk/>
            <pc:sldMk cId="1099924157" sldId="263"/>
            <ac:spMk id="12" creationId="{FD5887CB-3229-4320-8E04-9C71C8588F43}"/>
          </ac:spMkLst>
        </pc:spChg>
        <pc:grpChg chg="del">
          <ac:chgData name="Preston, Stone" userId="15f65846-fe27-43aa-b4c6-d8aae02f689d" providerId="ADAL" clId="{4D73518C-7E8E-45F3-BED9-6DD7C505964B}" dt="2019-12-02T22:37:39.018" v="108" actId="478"/>
          <ac:grpSpMkLst>
            <pc:docMk/>
            <pc:sldMk cId="1099924157" sldId="263"/>
            <ac:grpSpMk id="7" creationId="{00000000-0000-0000-0000-000000000000}"/>
          </ac:grpSpMkLst>
        </pc:grpChg>
        <pc:grpChg chg="add mod">
          <ac:chgData name="Preston, Stone" userId="15f65846-fe27-43aa-b4c6-d8aae02f689d" providerId="ADAL" clId="{4D73518C-7E8E-45F3-BED9-6DD7C505964B}" dt="2019-12-02T22:39:17.071" v="125" actId="1076"/>
          <ac:grpSpMkLst>
            <pc:docMk/>
            <pc:sldMk cId="1099924157" sldId="263"/>
            <ac:grpSpMk id="9" creationId="{26658912-15DD-4CD4-A49E-716D240B9864}"/>
          </ac:grpSpMkLst>
        </pc:grpChg>
        <pc:grpChg chg="mod">
          <ac:chgData name="Preston, Stone" userId="15f65846-fe27-43aa-b4c6-d8aae02f689d" providerId="ADAL" clId="{4D73518C-7E8E-45F3-BED9-6DD7C505964B}" dt="2019-12-02T22:39:15.056" v="124" actId="164"/>
          <ac:grpSpMkLst>
            <pc:docMk/>
            <pc:sldMk cId="1099924157" sldId="263"/>
            <ac:grpSpMk id="11" creationId="{00000000-0000-0000-0000-000000000000}"/>
          </ac:grpSpMkLst>
        </pc:grpChg>
        <pc:picChg chg="add mod">
          <ac:chgData name="Preston, Stone" userId="15f65846-fe27-43aa-b4c6-d8aae02f689d" providerId="ADAL" clId="{4D73518C-7E8E-45F3-BED9-6DD7C505964B}" dt="2019-12-02T22:39:15.056" v="124" actId="164"/>
          <ac:picMkLst>
            <pc:docMk/>
            <pc:sldMk cId="1099924157" sldId="263"/>
            <ac:picMk id="4" creationId="{C57ADDC7-9A25-479D-BF64-7DC63ABD4466}"/>
          </ac:picMkLst>
        </pc:picChg>
        <pc:picChg chg="del">
          <ac:chgData name="Preston, Stone" userId="15f65846-fe27-43aa-b4c6-d8aae02f689d" providerId="ADAL" clId="{4D73518C-7E8E-45F3-BED9-6DD7C505964B}" dt="2019-12-02T22:37:39.018" v="108" actId="478"/>
          <ac:picMkLst>
            <pc:docMk/>
            <pc:sldMk cId="1099924157" sldId="263"/>
            <ac:picMk id="6" creationId="{00000000-0000-0000-0000-000000000000}"/>
          </ac:picMkLst>
        </pc:picChg>
        <pc:picChg chg="mod">
          <ac:chgData name="Preston, Stone" userId="15f65846-fe27-43aa-b4c6-d8aae02f689d" providerId="ADAL" clId="{4D73518C-7E8E-45F3-BED9-6DD7C505964B}" dt="2019-12-02T22:38:45.019" v="120" actId="1076"/>
          <ac:picMkLst>
            <pc:docMk/>
            <pc:sldMk cId="1099924157" sldId="263"/>
            <ac:picMk id="8" creationId="{00000000-0000-0000-0000-000000000000}"/>
          </ac:picMkLst>
        </pc:picChg>
      </pc:sldChg>
      <pc:sldChg chg="modSp">
        <pc:chgData name="Preston, Stone" userId="15f65846-fe27-43aa-b4c6-d8aae02f689d" providerId="ADAL" clId="{4D73518C-7E8E-45F3-BED9-6DD7C505964B}" dt="2019-12-03T02:36:46.397" v="943" actId="20577"/>
        <pc:sldMkLst>
          <pc:docMk/>
          <pc:sldMk cId="1291682933" sldId="268"/>
        </pc:sldMkLst>
        <pc:spChg chg="mod">
          <ac:chgData name="Preston, Stone" userId="15f65846-fe27-43aa-b4c6-d8aae02f689d" providerId="ADAL" clId="{4D73518C-7E8E-45F3-BED9-6DD7C505964B}" dt="2019-12-03T02:36:46.397" v="943" actId="20577"/>
          <ac:spMkLst>
            <pc:docMk/>
            <pc:sldMk cId="1291682933" sldId="268"/>
            <ac:spMk id="3" creationId="{00000000-0000-0000-0000-000000000000}"/>
          </ac:spMkLst>
        </pc:spChg>
      </pc:sldChg>
      <pc:sldChg chg="modSp">
        <pc:chgData name="Preston, Stone" userId="15f65846-fe27-43aa-b4c6-d8aae02f689d" providerId="ADAL" clId="{4D73518C-7E8E-45F3-BED9-6DD7C505964B}" dt="2019-12-03T02:38:42.475" v="976" actId="20577"/>
        <pc:sldMkLst>
          <pc:docMk/>
          <pc:sldMk cId="866858374" sldId="269"/>
        </pc:sldMkLst>
        <pc:spChg chg="mod">
          <ac:chgData name="Preston, Stone" userId="15f65846-fe27-43aa-b4c6-d8aae02f689d" providerId="ADAL" clId="{4D73518C-7E8E-45F3-BED9-6DD7C505964B}" dt="2019-12-03T02:38:42.475" v="976" actId="20577"/>
          <ac:spMkLst>
            <pc:docMk/>
            <pc:sldMk cId="866858374" sldId="269"/>
            <ac:spMk id="3" creationId="{00000000-0000-0000-0000-000000000000}"/>
          </ac:spMkLst>
        </pc:spChg>
      </pc:sldChg>
      <pc:sldChg chg="modSp">
        <pc:chgData name="Preston, Stone" userId="15f65846-fe27-43aa-b4c6-d8aae02f689d" providerId="ADAL" clId="{4D73518C-7E8E-45F3-BED9-6DD7C505964B}" dt="2019-12-03T02:39:56.142" v="977" actId="20577"/>
        <pc:sldMkLst>
          <pc:docMk/>
          <pc:sldMk cId="2727653722" sldId="270"/>
        </pc:sldMkLst>
        <pc:spChg chg="mod">
          <ac:chgData name="Preston, Stone" userId="15f65846-fe27-43aa-b4c6-d8aae02f689d" providerId="ADAL" clId="{4D73518C-7E8E-45F3-BED9-6DD7C505964B}" dt="2019-12-03T02:39:56.142" v="977" actId="20577"/>
          <ac:spMkLst>
            <pc:docMk/>
            <pc:sldMk cId="2727653722" sldId="270"/>
            <ac:spMk id="3" creationId="{00000000-0000-0000-0000-000000000000}"/>
          </ac:spMkLst>
        </pc:spChg>
      </pc:sldChg>
      <pc:sldChg chg="modSp">
        <pc:chgData name="Preston, Stone" userId="15f65846-fe27-43aa-b4c6-d8aae02f689d" providerId="ADAL" clId="{4D73518C-7E8E-45F3-BED9-6DD7C505964B}" dt="2019-12-03T01:28:30.587" v="768" actId="20577"/>
        <pc:sldMkLst>
          <pc:docMk/>
          <pc:sldMk cId="445158893" sldId="273"/>
        </pc:sldMkLst>
        <pc:spChg chg="mod">
          <ac:chgData name="Preston, Stone" userId="15f65846-fe27-43aa-b4c6-d8aae02f689d" providerId="ADAL" clId="{4D73518C-7E8E-45F3-BED9-6DD7C505964B}" dt="2019-12-03T01:28:30.587" v="768" actId="20577"/>
          <ac:spMkLst>
            <pc:docMk/>
            <pc:sldMk cId="445158893" sldId="273"/>
            <ac:spMk id="3" creationId="{00000000-0000-0000-0000-000000000000}"/>
          </ac:spMkLst>
        </pc:spChg>
      </pc:sldChg>
      <pc:sldChg chg="modSp">
        <pc:chgData name="Preston, Stone" userId="15f65846-fe27-43aa-b4c6-d8aae02f689d" providerId="ADAL" clId="{4D73518C-7E8E-45F3-BED9-6DD7C505964B}" dt="2019-12-03T01:30:16.881" v="825" actId="20577"/>
        <pc:sldMkLst>
          <pc:docMk/>
          <pc:sldMk cId="3996099348" sldId="274"/>
        </pc:sldMkLst>
        <pc:spChg chg="mod">
          <ac:chgData name="Preston, Stone" userId="15f65846-fe27-43aa-b4c6-d8aae02f689d" providerId="ADAL" clId="{4D73518C-7E8E-45F3-BED9-6DD7C505964B}" dt="2019-12-03T01:30:16.881" v="825" actId="20577"/>
          <ac:spMkLst>
            <pc:docMk/>
            <pc:sldMk cId="3996099348" sldId="274"/>
            <ac:spMk id="3" creationId="{00000000-0000-0000-0000-000000000000}"/>
          </ac:spMkLst>
        </pc:spChg>
      </pc:sldChg>
      <pc:sldChg chg="delSp modSp">
        <pc:chgData name="Preston, Stone" userId="15f65846-fe27-43aa-b4c6-d8aae02f689d" providerId="ADAL" clId="{4D73518C-7E8E-45F3-BED9-6DD7C505964B}" dt="2019-12-03T01:06:39.168" v="537" actId="478"/>
        <pc:sldMkLst>
          <pc:docMk/>
          <pc:sldMk cId="377057560" sldId="275"/>
        </pc:sldMkLst>
        <pc:spChg chg="del mod">
          <ac:chgData name="Preston, Stone" userId="15f65846-fe27-43aa-b4c6-d8aae02f689d" providerId="ADAL" clId="{4D73518C-7E8E-45F3-BED9-6DD7C505964B}" dt="2019-12-03T01:06:39.168" v="537" actId="478"/>
          <ac:spMkLst>
            <pc:docMk/>
            <pc:sldMk cId="377057560" sldId="275"/>
            <ac:spMk id="3" creationId="{00000000-0000-0000-0000-000000000000}"/>
          </ac:spMkLst>
        </pc:spChg>
      </pc:sldChg>
      <pc:sldChg chg="addSp modSp">
        <pc:chgData name="Preston, Stone" userId="15f65846-fe27-43aa-b4c6-d8aae02f689d" providerId="ADAL" clId="{4D73518C-7E8E-45F3-BED9-6DD7C505964B}" dt="2019-12-03T01:03:39.790" v="536" actId="1076"/>
        <pc:sldMkLst>
          <pc:docMk/>
          <pc:sldMk cId="2127467720" sldId="276"/>
        </pc:sldMkLst>
        <pc:spChg chg="add mod">
          <ac:chgData name="Preston, Stone" userId="15f65846-fe27-43aa-b4c6-d8aae02f689d" providerId="ADAL" clId="{4D73518C-7E8E-45F3-BED9-6DD7C505964B}" dt="2019-12-03T01:03:22.119" v="528" actId="1076"/>
          <ac:spMkLst>
            <pc:docMk/>
            <pc:sldMk cId="2127467720" sldId="276"/>
            <ac:spMk id="7" creationId="{9B818765-E41A-4BCD-BDCE-70DF872866C3}"/>
          </ac:spMkLst>
        </pc:spChg>
        <pc:spChg chg="add mod">
          <ac:chgData name="Preston, Stone" userId="15f65846-fe27-43aa-b4c6-d8aae02f689d" providerId="ADAL" clId="{4D73518C-7E8E-45F3-BED9-6DD7C505964B}" dt="2019-12-03T01:03:39.790" v="536" actId="1076"/>
          <ac:spMkLst>
            <pc:docMk/>
            <pc:sldMk cId="2127467720" sldId="276"/>
            <ac:spMk id="8" creationId="{79B24275-0B1B-4C4F-9939-51159A55C462}"/>
          </ac:spMkLst>
        </pc:spChg>
        <pc:graphicFrameChg chg="mod">
          <ac:chgData name="Preston, Stone" userId="15f65846-fe27-43aa-b4c6-d8aae02f689d" providerId="ADAL" clId="{4D73518C-7E8E-45F3-BED9-6DD7C505964B}" dt="2019-12-02T22:48:46.730" v="268" actId="20577"/>
          <ac:graphicFrameMkLst>
            <pc:docMk/>
            <pc:sldMk cId="2127467720" sldId="276"/>
            <ac:graphicFrameMk id="5" creationId="{00000000-0000-0000-0000-000000000000}"/>
          </ac:graphicFrameMkLst>
        </pc:graphicFrameChg>
      </pc:sldChg>
      <pc:sldChg chg="modSp">
        <pc:chgData name="Preston, Stone" userId="15f65846-fe27-43aa-b4c6-d8aae02f689d" providerId="ADAL" clId="{4D73518C-7E8E-45F3-BED9-6DD7C505964B}" dt="2019-12-02T22:45:29.636" v="260" actId="20577"/>
        <pc:sldMkLst>
          <pc:docMk/>
          <pc:sldMk cId="2873347954" sldId="277"/>
        </pc:sldMkLst>
        <pc:spChg chg="mod">
          <ac:chgData name="Preston, Stone" userId="15f65846-fe27-43aa-b4c6-d8aae02f689d" providerId="ADAL" clId="{4D73518C-7E8E-45F3-BED9-6DD7C505964B}" dt="2019-12-02T22:45:29.636" v="260" actId="20577"/>
          <ac:spMkLst>
            <pc:docMk/>
            <pc:sldMk cId="2873347954" sldId="277"/>
            <ac:spMk id="3" creationId="{224B0727-1C3E-45C7-9A97-0127D346F9C3}"/>
          </ac:spMkLst>
        </pc:spChg>
      </pc:sldChg>
      <pc:sldChg chg="addSp modSp">
        <pc:chgData name="Preston, Stone" userId="15f65846-fe27-43aa-b4c6-d8aae02f689d" providerId="ADAL" clId="{4D73518C-7E8E-45F3-BED9-6DD7C505964B}" dt="2019-12-03T02:32:39.736" v="872" actId="313"/>
        <pc:sldMkLst>
          <pc:docMk/>
          <pc:sldMk cId="4077397314" sldId="278"/>
        </pc:sldMkLst>
        <pc:spChg chg="mod">
          <ac:chgData name="Preston, Stone" userId="15f65846-fe27-43aa-b4c6-d8aae02f689d" providerId="ADAL" clId="{4D73518C-7E8E-45F3-BED9-6DD7C505964B}" dt="2019-12-03T02:32:39.736" v="872" actId="313"/>
          <ac:spMkLst>
            <pc:docMk/>
            <pc:sldMk cId="4077397314" sldId="278"/>
            <ac:spMk id="3" creationId="{242D7A6B-32AD-4DC6-933D-228DD28731DD}"/>
          </ac:spMkLst>
        </pc:spChg>
        <pc:spChg chg="mod">
          <ac:chgData name="Preston, Stone" userId="15f65846-fe27-43aa-b4c6-d8aae02f689d" providerId="ADAL" clId="{4D73518C-7E8E-45F3-BED9-6DD7C505964B}" dt="2019-12-02T22:34:02.707" v="39" actId="164"/>
          <ac:spMkLst>
            <pc:docMk/>
            <pc:sldMk cId="4077397314" sldId="278"/>
            <ac:spMk id="6" creationId="{D40268BD-1394-4200-B49D-277FD2D2FFAB}"/>
          </ac:spMkLst>
        </pc:spChg>
        <pc:spChg chg="add mod">
          <ac:chgData name="Preston, Stone" userId="15f65846-fe27-43aa-b4c6-d8aae02f689d" providerId="ADAL" clId="{4D73518C-7E8E-45F3-BED9-6DD7C505964B}" dt="2019-12-02T22:34:02.707" v="39" actId="164"/>
          <ac:spMkLst>
            <pc:docMk/>
            <pc:sldMk cId="4077397314" sldId="278"/>
            <ac:spMk id="8" creationId="{B6D69C1A-1190-4AB3-BEC7-8D45703D8C96}"/>
          </ac:spMkLst>
        </pc:spChg>
        <pc:grpChg chg="add mod">
          <ac:chgData name="Preston, Stone" userId="15f65846-fe27-43aa-b4c6-d8aae02f689d" providerId="ADAL" clId="{4D73518C-7E8E-45F3-BED9-6DD7C505964B}" dt="2019-12-02T22:34:05.485" v="40" actId="1076"/>
          <ac:grpSpMkLst>
            <pc:docMk/>
            <pc:sldMk cId="4077397314" sldId="278"/>
            <ac:grpSpMk id="9" creationId="{57F018B4-E304-4356-A487-CAF1DDD8C53F}"/>
          </ac:grpSpMkLst>
        </pc:grpChg>
        <pc:picChg chg="mod">
          <ac:chgData name="Preston, Stone" userId="15f65846-fe27-43aa-b4c6-d8aae02f689d" providerId="ADAL" clId="{4D73518C-7E8E-45F3-BED9-6DD7C505964B}" dt="2019-12-02T22:34:02.707" v="39" actId="164"/>
          <ac:picMkLst>
            <pc:docMk/>
            <pc:sldMk cId="4077397314" sldId="278"/>
            <ac:picMk id="4" creationId="{BC64D8C6-E739-4A11-8AF2-6DB6248EDADA}"/>
          </ac:picMkLst>
        </pc:picChg>
        <pc:picChg chg="mod">
          <ac:chgData name="Preston, Stone" userId="15f65846-fe27-43aa-b4c6-d8aae02f689d" providerId="ADAL" clId="{4D73518C-7E8E-45F3-BED9-6DD7C505964B}" dt="2019-12-02T22:34:02.707" v="39" actId="164"/>
          <ac:picMkLst>
            <pc:docMk/>
            <pc:sldMk cId="4077397314" sldId="278"/>
            <ac:picMk id="5" creationId="{12834F4B-5472-466B-B71B-695AEBB6C5FA}"/>
          </ac:picMkLst>
        </pc:picChg>
        <pc:picChg chg="add mod">
          <ac:chgData name="Preston, Stone" userId="15f65846-fe27-43aa-b4c6-d8aae02f689d" providerId="ADAL" clId="{4D73518C-7E8E-45F3-BED9-6DD7C505964B}" dt="2019-12-02T22:34:02.707" v="39" actId="164"/>
          <ac:picMkLst>
            <pc:docMk/>
            <pc:sldMk cId="4077397314" sldId="278"/>
            <ac:picMk id="7" creationId="{A55CE6A9-E15E-434A-A5E9-A70B329C86E7}"/>
          </ac:picMkLst>
        </pc:picChg>
      </pc:sldChg>
      <pc:sldChg chg="modSp add">
        <pc:chgData name="Preston, Stone" userId="15f65846-fe27-43aa-b4c6-d8aae02f689d" providerId="ADAL" clId="{4D73518C-7E8E-45F3-BED9-6DD7C505964B}" dt="2019-12-03T02:43:14.334" v="979"/>
        <pc:sldMkLst>
          <pc:docMk/>
          <pc:sldMk cId="3586017351" sldId="279"/>
        </pc:sldMkLst>
        <pc:spChg chg="mod">
          <ac:chgData name="Preston, Stone" userId="15f65846-fe27-43aa-b4c6-d8aae02f689d" providerId="ADAL" clId="{4D73518C-7E8E-45F3-BED9-6DD7C505964B}" dt="2019-12-02T21:42:22.846" v="10" actId="20577"/>
          <ac:spMkLst>
            <pc:docMk/>
            <pc:sldMk cId="3586017351" sldId="279"/>
            <ac:spMk id="2" creationId="{CE1D1441-C633-4E8E-9108-B8B23D73EE63}"/>
          </ac:spMkLst>
        </pc:spChg>
        <pc:spChg chg="mod">
          <ac:chgData name="Preston, Stone" userId="15f65846-fe27-43aa-b4c6-d8aae02f689d" providerId="ADAL" clId="{4D73518C-7E8E-45F3-BED9-6DD7C505964B}" dt="2019-12-03T02:43:14.334" v="979"/>
          <ac:spMkLst>
            <pc:docMk/>
            <pc:sldMk cId="3586017351" sldId="279"/>
            <ac:spMk id="3" creationId="{4799E780-6CE3-4678-BCF3-B3E37E269173}"/>
          </ac:spMkLst>
        </pc:spChg>
      </pc:sldChg>
      <pc:sldChg chg="modSp add">
        <pc:chgData name="Preston, Stone" userId="15f65846-fe27-43aa-b4c6-d8aae02f689d" providerId="ADAL" clId="{4D73518C-7E8E-45F3-BED9-6DD7C505964B}" dt="2019-12-03T01:17:04.146" v="637" actId="20577"/>
        <pc:sldMkLst>
          <pc:docMk/>
          <pc:sldMk cId="3922994597" sldId="280"/>
        </pc:sldMkLst>
        <pc:spChg chg="mod">
          <ac:chgData name="Preston, Stone" userId="15f65846-fe27-43aa-b4c6-d8aae02f689d" providerId="ADAL" clId="{4D73518C-7E8E-45F3-BED9-6DD7C505964B}" dt="2019-12-03T00:57:05.153" v="476" actId="20577"/>
          <ac:spMkLst>
            <pc:docMk/>
            <pc:sldMk cId="3922994597" sldId="280"/>
            <ac:spMk id="2" creationId="{19F5134C-42CB-4D9C-823A-10FDB8DDFC88}"/>
          </ac:spMkLst>
        </pc:spChg>
        <pc:spChg chg="mod">
          <ac:chgData name="Preston, Stone" userId="15f65846-fe27-43aa-b4c6-d8aae02f689d" providerId="ADAL" clId="{4D73518C-7E8E-45F3-BED9-6DD7C505964B}" dt="2019-12-03T01:17:04.146" v="637" actId="20577"/>
          <ac:spMkLst>
            <pc:docMk/>
            <pc:sldMk cId="3922994597" sldId="280"/>
            <ac:spMk id="3" creationId="{F686A61F-35BF-4463-991B-9A0137D5F63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Re\ImageProcessing\projects\capston\v5-ECE_5367_Capstone-master(1)\sta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Re\ImageProcessing\projects\capston\v5-ECE_5367_Capstone-master(1)\sta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Re\ImageProcessing\projects\capston\v5-ECE_5367_Capstone-master(1)\sta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License Plate Localization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012103138270511"/>
          <c:y val="0.16037786598989176"/>
          <c:w val="0.60405472571742491"/>
          <c:h val="0.75132426628489624"/>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A8-472C-B3A0-170F59EB3A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A8-472C-B3A0-170F59EB3A2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9A8-472C-B3A0-170F59EB3A2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Sheet1!$F$2:$H$2</c:f>
              <c:strCache>
                <c:ptCount val="3"/>
                <c:pt idx="0">
                  <c:v>Full</c:v>
                </c:pt>
                <c:pt idx="1">
                  <c:v>Partial</c:v>
                </c:pt>
                <c:pt idx="2">
                  <c:v>None</c:v>
                </c:pt>
              </c:strCache>
            </c:strRef>
          </c:cat>
          <c:val>
            <c:numRef>
              <c:f>Sheet1!$F$4:$H$4</c:f>
              <c:numCache>
                <c:formatCode>General</c:formatCode>
                <c:ptCount val="3"/>
                <c:pt idx="0">
                  <c:v>0.77777777777777779</c:v>
                </c:pt>
                <c:pt idx="1">
                  <c:v>0.12698412698412698</c:v>
                </c:pt>
                <c:pt idx="2">
                  <c:v>9.5238095238095233E-2</c:v>
                </c:pt>
              </c:numCache>
            </c:numRef>
          </c:val>
          <c:extLst>
            <c:ext xmlns:c16="http://schemas.microsoft.com/office/drawing/2014/chart" uri="{C3380CC4-5D6E-409C-BE32-E72D297353CC}">
              <c16:uniqueId val="{00000006-69A8-472C-B3A0-170F59EB3A2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 of Characters Recognized</a:t>
            </a:r>
            <a:r>
              <a:rPr lang="en-US" baseline="0" dirty="0"/>
              <a:t> (Cross-Correlation)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66A-42FF-9BD0-75D8977D84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66A-42FF-9BD0-75D8977D84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6A-42FF-9BD0-75D8977D84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6A-42FF-9BD0-75D8977D84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66A-42FF-9BD0-75D8977D845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66A-42FF-9BD0-75D8977D845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66A-42FF-9BD0-75D8977D845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66A-42FF-9BD0-75D8977D8451}"/>
              </c:ext>
            </c:extLst>
          </c:dPt>
          <c:dLbls>
            <c:dLbl>
              <c:idx val="7"/>
              <c:layout>
                <c:manualLayout>
                  <c:x val="-2.2759601706970129E-2"/>
                  <c:y val="1.717659979063482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66A-42FF-9BD0-75D8977D845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Sheet1!$F$12:$M$12</c:f>
              <c:numCache>
                <c:formatCode>General</c:formatCode>
                <c:ptCount val="8"/>
                <c:pt idx="0">
                  <c:v>0</c:v>
                </c:pt>
                <c:pt idx="1">
                  <c:v>1</c:v>
                </c:pt>
                <c:pt idx="2">
                  <c:v>2</c:v>
                </c:pt>
                <c:pt idx="3">
                  <c:v>3</c:v>
                </c:pt>
                <c:pt idx="4">
                  <c:v>4</c:v>
                </c:pt>
                <c:pt idx="5">
                  <c:v>5</c:v>
                </c:pt>
                <c:pt idx="6">
                  <c:v>6</c:v>
                </c:pt>
                <c:pt idx="7">
                  <c:v>7</c:v>
                </c:pt>
              </c:numCache>
            </c:numRef>
          </c:cat>
          <c:val>
            <c:numRef>
              <c:f>Sheet1!$F$14:$M$14</c:f>
              <c:numCache>
                <c:formatCode>General</c:formatCode>
                <c:ptCount val="8"/>
                <c:pt idx="0">
                  <c:v>0.2857142857142857</c:v>
                </c:pt>
                <c:pt idx="1">
                  <c:v>3.968253968253968E-2</c:v>
                </c:pt>
                <c:pt idx="2">
                  <c:v>3.968253968253968E-2</c:v>
                </c:pt>
                <c:pt idx="3">
                  <c:v>7.9365079365079361E-2</c:v>
                </c:pt>
                <c:pt idx="4">
                  <c:v>9.5238095238095233E-2</c:v>
                </c:pt>
                <c:pt idx="5">
                  <c:v>0.1111111111111111</c:v>
                </c:pt>
                <c:pt idx="6">
                  <c:v>0.27777777777777779</c:v>
                </c:pt>
                <c:pt idx="7">
                  <c:v>7.1428571428571425E-2</c:v>
                </c:pt>
              </c:numCache>
            </c:numRef>
          </c:val>
          <c:extLst>
            <c:ext xmlns:c16="http://schemas.microsoft.com/office/drawing/2014/chart" uri="{C3380CC4-5D6E-409C-BE32-E72D297353CC}">
              <c16:uniqueId val="{00000010-B66A-42FF-9BD0-75D8977D845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Characters</a:t>
            </a:r>
            <a:r>
              <a:rPr lang="en-US" baseline="0"/>
              <a:t> Recognized (OCR)</a:t>
            </a:r>
            <a:endParaRPr lang="en-US"/>
          </a:p>
        </c:rich>
      </c:tx>
      <c:layout>
        <c:manualLayout>
          <c:xMode val="edge"/>
          <c:yMode val="edge"/>
          <c:x val="0.155206650375778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60-4969-B84B-7364B2A84EB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60-4969-B84B-7364B2A84EB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60-4969-B84B-7364B2A84EB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160-4969-B84B-7364B2A84EB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160-4969-B84B-7364B2A84EB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160-4969-B84B-7364B2A84EB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160-4969-B84B-7364B2A84EB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160-4969-B84B-7364B2A84EB3}"/>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Sheet1!$F$21:$M$21</c:f>
              <c:numCache>
                <c:formatCode>General</c:formatCode>
                <c:ptCount val="8"/>
                <c:pt idx="0">
                  <c:v>0</c:v>
                </c:pt>
                <c:pt idx="1">
                  <c:v>1</c:v>
                </c:pt>
                <c:pt idx="2">
                  <c:v>2</c:v>
                </c:pt>
                <c:pt idx="3">
                  <c:v>3</c:v>
                </c:pt>
                <c:pt idx="4">
                  <c:v>4</c:v>
                </c:pt>
                <c:pt idx="5">
                  <c:v>5</c:v>
                </c:pt>
                <c:pt idx="6">
                  <c:v>6</c:v>
                </c:pt>
                <c:pt idx="7">
                  <c:v>7</c:v>
                </c:pt>
              </c:numCache>
            </c:numRef>
          </c:cat>
          <c:val>
            <c:numRef>
              <c:f>Sheet1!$F$23:$M$23</c:f>
              <c:numCache>
                <c:formatCode>General</c:formatCode>
                <c:ptCount val="8"/>
                <c:pt idx="0">
                  <c:v>0.31746031746031744</c:v>
                </c:pt>
                <c:pt idx="1">
                  <c:v>4.7619047619047616E-2</c:v>
                </c:pt>
                <c:pt idx="2">
                  <c:v>0.12698412698412698</c:v>
                </c:pt>
                <c:pt idx="3">
                  <c:v>0.11904761904761904</c:v>
                </c:pt>
                <c:pt idx="4">
                  <c:v>0.10317460317460317</c:v>
                </c:pt>
                <c:pt idx="5">
                  <c:v>0.12698412698412698</c:v>
                </c:pt>
                <c:pt idx="6">
                  <c:v>0.13492063492063491</c:v>
                </c:pt>
                <c:pt idx="7">
                  <c:v>2.3809523809523808E-2</c:v>
                </c:pt>
              </c:numCache>
            </c:numRef>
          </c:val>
          <c:extLst>
            <c:ext xmlns:c16="http://schemas.microsoft.com/office/drawing/2014/chart" uri="{C3380CC4-5D6E-409C-BE32-E72D297353CC}">
              <c16:uniqueId val="{00000010-3160-4969-B84B-7364B2A84EB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nnected-component_labeling" TargetMode="External"/><Relationship Id="rId2" Type="http://schemas.openxmlformats.org/officeDocument/2006/relationships/hyperlink" Target="http://www.theobjects.com/dragonfly/dfhelp/Content/05_Image%20Processing/Morphology%20Filters.htm" TargetMode="External"/><Relationship Id="rId1" Type="http://schemas.openxmlformats.org/officeDocument/2006/relationships/slideLayout" Target="../slideLayouts/slideLayout2.xml"/><Relationship Id="rId4" Type="http://schemas.openxmlformats.org/officeDocument/2006/relationships/hyperlink" Target="https://www.dafont.com/dealerplate-california.fo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License Plate Localization and Character Recognition</a:t>
            </a:r>
          </a:p>
        </p:txBody>
      </p:sp>
      <p:sp>
        <p:nvSpPr>
          <p:cNvPr id="3" name="Subtitle 2"/>
          <p:cNvSpPr>
            <a:spLocks noGrp="1"/>
          </p:cNvSpPr>
          <p:nvPr>
            <p:ph type="subTitle" idx="1"/>
          </p:nvPr>
        </p:nvSpPr>
        <p:spPr/>
        <p:txBody>
          <a:bodyPr/>
          <a:lstStyle/>
          <a:p>
            <a:r>
              <a:rPr lang="en-US" dirty="0"/>
              <a:t>Stone Preston</a:t>
            </a:r>
          </a:p>
          <a:p>
            <a:r>
              <a:rPr lang="en-US" dirty="0"/>
              <a:t>Faranak Abri</a:t>
            </a:r>
          </a:p>
          <a:p>
            <a:r>
              <a:rPr lang="en-US" dirty="0"/>
              <a:t>Truong </a:t>
            </a:r>
            <a:r>
              <a:rPr lang="en-US" dirty="0" err="1"/>
              <a:t>Dinh</a:t>
            </a:r>
            <a:endParaRPr lang="en-US" dirty="0"/>
          </a:p>
        </p:txBody>
      </p:sp>
    </p:spTree>
    <p:extLst>
      <p:ext uri="{BB962C8B-B14F-4D97-AF65-F5344CB8AC3E}">
        <p14:creationId xmlns:p14="http://schemas.microsoft.com/office/powerpoint/2010/main" val="1544761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Histogram Analysis</a:t>
            </a:r>
          </a:p>
        </p:txBody>
      </p:sp>
      <p:sp>
        <p:nvSpPr>
          <p:cNvPr id="3" name="Content Placeholder 2"/>
          <p:cNvSpPr>
            <a:spLocks noGrp="1"/>
          </p:cNvSpPr>
          <p:nvPr>
            <p:ph idx="1"/>
          </p:nvPr>
        </p:nvSpPr>
        <p:spPr>
          <a:xfrm>
            <a:off x="1141413" y="1104207"/>
            <a:ext cx="9905998" cy="3124201"/>
          </a:xfrm>
        </p:spPr>
        <p:txBody>
          <a:bodyPr/>
          <a:lstStyle/>
          <a:p>
            <a:r>
              <a:rPr lang="en-US" dirty="0"/>
              <a:t>Edge information is useful for determining regions of an image that change abruptly. Once the car has been cropped out of the background, most of the image is uniform with the exception of the license plate, which contains many (vertical) edges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454" y="3602976"/>
            <a:ext cx="3413478" cy="26027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890" y="3632213"/>
            <a:ext cx="3375134" cy="2573540"/>
          </a:xfrm>
          <a:prstGeom prst="rect">
            <a:avLst/>
          </a:prstGeom>
        </p:spPr>
      </p:pic>
      <p:sp>
        <p:nvSpPr>
          <p:cNvPr id="6" name="Right Arrow 5"/>
          <p:cNvSpPr/>
          <p:nvPr/>
        </p:nvSpPr>
        <p:spPr>
          <a:xfrm>
            <a:off x="5387830" y="4697942"/>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710340" y="4324675"/>
            <a:ext cx="2157799" cy="276999"/>
          </a:xfrm>
          <a:prstGeom prst="rect">
            <a:avLst/>
          </a:prstGeom>
          <a:noFill/>
        </p:spPr>
        <p:txBody>
          <a:bodyPr wrap="square" rtlCol="0">
            <a:spAutoFit/>
          </a:bodyPr>
          <a:lstStyle/>
          <a:p>
            <a:r>
              <a:rPr lang="en-US" sz="1200" dirty="0"/>
              <a:t>Vertical Edge Sobel Filter</a:t>
            </a:r>
          </a:p>
        </p:txBody>
      </p:sp>
    </p:spTree>
    <p:extLst>
      <p:ext uri="{BB962C8B-B14F-4D97-AF65-F5344CB8AC3E}">
        <p14:creationId xmlns:p14="http://schemas.microsoft.com/office/powerpoint/2010/main" val="64436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216132"/>
            <a:ext cx="9905998" cy="2743200"/>
          </a:xfrm>
        </p:spPr>
        <p:txBody>
          <a:bodyPr/>
          <a:lstStyle/>
          <a:p>
            <a:r>
              <a:rPr lang="en-US" dirty="0"/>
              <a:t>The license plate has a high density of vertical edges in comparison to the rest of the car</a:t>
            </a:r>
          </a:p>
          <a:p>
            <a:r>
              <a:rPr lang="en-US" dirty="0"/>
              <a:t>Row-wise histogram of vertical edges was used to determine these high density locations</a:t>
            </a:r>
          </a:p>
          <a:p>
            <a:r>
              <a:rPr lang="en-US" dirty="0"/>
              <a:t>Pixels that were not in high density rows and small areas were discarded </a:t>
            </a:r>
          </a:p>
        </p:txBody>
      </p:sp>
      <p:grpSp>
        <p:nvGrpSpPr>
          <p:cNvPr id="9" name="Group 8">
            <a:extLst>
              <a:ext uri="{FF2B5EF4-FFF2-40B4-BE49-F238E27FC236}">
                <a16:creationId xmlns:a16="http://schemas.microsoft.com/office/drawing/2014/main" id="{26658912-15DD-4CD4-A49E-716D240B9864}"/>
              </a:ext>
            </a:extLst>
          </p:cNvPr>
          <p:cNvGrpSpPr/>
          <p:nvPr/>
        </p:nvGrpSpPr>
        <p:grpSpPr>
          <a:xfrm>
            <a:off x="476887" y="3206644"/>
            <a:ext cx="11235050" cy="2602778"/>
            <a:chOff x="769068" y="3198895"/>
            <a:chExt cx="11235050" cy="2602778"/>
          </a:xfrm>
        </p:grpSpPr>
        <p:grpSp>
          <p:nvGrpSpPr>
            <p:cNvPr id="11" name="Group 10"/>
            <p:cNvGrpSpPr/>
            <p:nvPr/>
          </p:nvGrpSpPr>
          <p:grpSpPr>
            <a:xfrm>
              <a:off x="769068" y="3198895"/>
              <a:ext cx="11235050" cy="2602778"/>
              <a:chOff x="806475" y="3241516"/>
              <a:chExt cx="11235050" cy="260277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5" y="3241517"/>
                <a:ext cx="3413478" cy="260277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047" y="3241516"/>
                <a:ext cx="3413478" cy="2602777"/>
              </a:xfrm>
              <a:prstGeom prst="rect">
                <a:avLst/>
              </a:prstGeom>
            </p:spPr>
          </p:pic>
        </p:grpSp>
        <p:pic>
          <p:nvPicPr>
            <p:cNvPr id="4" name="Picture 3">
              <a:extLst>
                <a:ext uri="{FF2B5EF4-FFF2-40B4-BE49-F238E27FC236}">
                  <a16:creationId xmlns:a16="http://schemas.microsoft.com/office/drawing/2014/main" id="{C57ADDC7-9A25-479D-BF64-7DC63ABD4466}"/>
                </a:ext>
              </a:extLst>
            </p:cNvPr>
            <p:cNvPicPr>
              <a:picLocks noChangeAspect="1"/>
            </p:cNvPicPr>
            <p:nvPr/>
          </p:nvPicPr>
          <p:blipFill>
            <a:blip r:embed="rId4"/>
            <a:stretch>
              <a:fillRect/>
            </a:stretch>
          </p:blipFill>
          <p:spPr>
            <a:xfrm>
              <a:off x="4182546" y="3198897"/>
              <a:ext cx="3316732" cy="2602776"/>
            </a:xfrm>
            <a:prstGeom prst="rect">
              <a:avLst/>
            </a:prstGeom>
          </p:spPr>
        </p:pic>
        <p:sp>
          <p:nvSpPr>
            <p:cNvPr id="12" name="Right Arrow 9">
              <a:extLst>
                <a:ext uri="{FF2B5EF4-FFF2-40B4-BE49-F238E27FC236}">
                  <a16:creationId xmlns:a16="http://schemas.microsoft.com/office/drawing/2014/main" id="{FD5887CB-3229-4320-8E04-9C71C8588F43}"/>
                </a:ext>
              </a:extLst>
            </p:cNvPr>
            <p:cNvSpPr/>
            <p:nvPr/>
          </p:nvSpPr>
          <p:spPr>
            <a:xfrm>
              <a:off x="7691668" y="4178504"/>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992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Image Morphology</a:t>
            </a:r>
          </a:p>
        </p:txBody>
      </p:sp>
      <p:sp>
        <p:nvSpPr>
          <p:cNvPr id="3" name="Content Placeholder 2"/>
          <p:cNvSpPr>
            <a:spLocks noGrp="1"/>
          </p:cNvSpPr>
          <p:nvPr>
            <p:ph idx="1"/>
          </p:nvPr>
        </p:nvSpPr>
        <p:spPr>
          <a:xfrm>
            <a:off x="1141413" y="1877290"/>
            <a:ext cx="9905998" cy="3124201"/>
          </a:xfrm>
        </p:spPr>
        <p:txBody>
          <a:bodyPr/>
          <a:lstStyle/>
          <a:p>
            <a:r>
              <a:rPr lang="en-US" dirty="0"/>
              <a:t>The two basic operations of Binary Image Morphology are Dilation and Erosion</a:t>
            </a:r>
          </a:p>
          <a:p>
            <a:r>
              <a:rPr lang="en-US" dirty="0"/>
              <a:t>Erosion with a structuring element is commonly used to strip away image elements, while dilation with a structuring element is used to grow them</a:t>
            </a:r>
          </a:p>
        </p:txBody>
      </p:sp>
      <p:pic>
        <p:nvPicPr>
          <p:cNvPr id="3074" name="Picture 2" descr="https://www.cs.auckland.ac.nz/courses/compsci773s1c/lectures/ImageProcessing-html/mor-pri-eros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21" y="4807615"/>
            <a:ext cx="3851160" cy="15738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cs.auckland.ac.nz/courses/compsci773s1c/lectures/ImageProcessing-html/mor-pri-dil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812" y="4807615"/>
            <a:ext cx="3925974" cy="157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80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8410" y="164868"/>
            <a:ext cx="9905998" cy="3124201"/>
          </a:xfrm>
        </p:spPr>
        <p:txBody>
          <a:bodyPr/>
          <a:lstStyle/>
          <a:p>
            <a:r>
              <a:rPr lang="en-US" dirty="0"/>
              <a:t>The binary license plate edge image can be dilated with a small structuring element (4 x 10 rectangle) to produce Large connected regions</a:t>
            </a:r>
          </a:p>
        </p:txBody>
      </p:sp>
      <p:grpSp>
        <p:nvGrpSpPr>
          <p:cNvPr id="8" name="Group 7"/>
          <p:cNvGrpSpPr/>
          <p:nvPr/>
        </p:nvGrpSpPr>
        <p:grpSpPr>
          <a:xfrm>
            <a:off x="1444841" y="3289069"/>
            <a:ext cx="9033136" cy="2602778"/>
            <a:chOff x="914541" y="3191640"/>
            <a:chExt cx="9033136" cy="260277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41" y="3191641"/>
              <a:ext cx="3413478" cy="2602777"/>
            </a:xfrm>
            <a:prstGeom prst="rect">
              <a:avLst/>
            </a:prstGeom>
          </p:spPr>
        </p:pic>
        <p:sp>
          <p:nvSpPr>
            <p:cNvPr id="5" name="Right Arrow 4"/>
            <p:cNvSpPr/>
            <p:nvPr/>
          </p:nvSpPr>
          <p:spPr>
            <a:xfrm>
              <a:off x="4855816" y="4320703"/>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4515" y="4043704"/>
              <a:ext cx="2157799" cy="276999"/>
            </a:xfrm>
            <a:prstGeom prst="rect">
              <a:avLst/>
            </a:prstGeom>
            <a:noFill/>
          </p:spPr>
          <p:txBody>
            <a:bodyPr wrap="square" rtlCol="0">
              <a:spAutoFit/>
            </a:bodyPr>
            <a:lstStyle/>
            <a:p>
              <a:r>
                <a:rPr lang="en-US" sz="1200" dirty="0"/>
                <a:t>Dilation and Hole Filling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199" y="3191640"/>
              <a:ext cx="3413478" cy="2602777"/>
            </a:xfrm>
            <a:prstGeom prst="rect">
              <a:avLst/>
            </a:prstGeom>
          </p:spPr>
        </p:pic>
      </p:grpSp>
    </p:spTree>
    <p:extLst>
      <p:ext uri="{BB962C8B-B14F-4D97-AF65-F5344CB8AC3E}">
        <p14:creationId xmlns:p14="http://schemas.microsoft.com/office/powerpoint/2010/main" val="4175553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4273" y="403859"/>
            <a:ext cx="9905998" cy="3124201"/>
          </a:xfrm>
        </p:spPr>
        <p:txBody>
          <a:bodyPr/>
          <a:lstStyle/>
          <a:p>
            <a:r>
              <a:rPr lang="en-US" dirty="0"/>
              <a:t>CCA was used once more</a:t>
            </a:r>
          </a:p>
          <a:p>
            <a:r>
              <a:rPr lang="en-US" dirty="0"/>
              <a:t>The largest area present is the license plate. The bounding box for that area can be used to crop the license plate </a:t>
            </a:r>
          </a:p>
        </p:txBody>
      </p:sp>
      <p:grpSp>
        <p:nvGrpSpPr>
          <p:cNvPr id="7" name="Group 6"/>
          <p:cNvGrpSpPr/>
          <p:nvPr/>
        </p:nvGrpSpPr>
        <p:grpSpPr>
          <a:xfrm>
            <a:off x="2287828" y="3339191"/>
            <a:ext cx="7658888" cy="2602777"/>
            <a:chOff x="1097421" y="3308711"/>
            <a:chExt cx="7658888" cy="260277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421" y="3308711"/>
              <a:ext cx="3413478" cy="2602777"/>
            </a:xfrm>
            <a:prstGeom prst="rect">
              <a:avLst/>
            </a:prstGeom>
          </p:spPr>
        </p:pic>
        <p:sp>
          <p:nvSpPr>
            <p:cNvPr id="5" name="Right Arrow 4"/>
            <p:cNvSpPr/>
            <p:nvPr/>
          </p:nvSpPr>
          <p:spPr>
            <a:xfrm>
              <a:off x="4890816" y="4389058"/>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315" y="3880090"/>
              <a:ext cx="2778994" cy="1453910"/>
            </a:xfrm>
            <a:prstGeom prst="rect">
              <a:avLst/>
            </a:prstGeom>
          </p:spPr>
        </p:pic>
      </p:grpSp>
    </p:spTree>
    <p:extLst>
      <p:ext uri="{BB962C8B-B14F-4D97-AF65-F5344CB8AC3E}">
        <p14:creationId xmlns:p14="http://schemas.microsoft.com/office/powerpoint/2010/main" val="88729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Binarization</a:t>
            </a:r>
            <a:endParaRPr lang="en-US" dirty="0"/>
          </a:p>
        </p:txBody>
      </p:sp>
      <p:sp>
        <p:nvSpPr>
          <p:cNvPr id="3" name="Content Placeholder 2"/>
          <p:cNvSpPr>
            <a:spLocks noGrp="1"/>
          </p:cNvSpPr>
          <p:nvPr>
            <p:ph idx="1"/>
          </p:nvPr>
        </p:nvSpPr>
        <p:spPr>
          <a:xfrm>
            <a:off x="1141413" y="1303019"/>
            <a:ext cx="9905998" cy="3124201"/>
          </a:xfrm>
        </p:spPr>
        <p:txBody>
          <a:bodyPr/>
          <a:lstStyle/>
          <a:p>
            <a:r>
              <a:rPr lang="en-US" dirty="0" err="1"/>
              <a:t>Otsus</a:t>
            </a:r>
            <a:r>
              <a:rPr lang="en-US" dirty="0"/>
              <a:t> method is used to binarize the cropped plate by maximizing inter-class variance of the foreground and background pixels</a:t>
            </a:r>
          </a:p>
          <a:p>
            <a:r>
              <a:rPr lang="en-US" dirty="0"/>
              <a:t>MATLAB provides the </a:t>
            </a:r>
            <a:r>
              <a:rPr lang="en-US" dirty="0" err="1"/>
              <a:t>graythresh</a:t>
            </a:r>
            <a:r>
              <a:rPr lang="en-US" dirty="0"/>
              <a:t> function that implements this method</a:t>
            </a:r>
          </a:p>
          <a:p>
            <a:r>
              <a:rPr lang="en-US" dirty="0"/>
              <a:t>This process is the most crucial one. If binarization goes wrong, the characters cannot be extracted</a:t>
            </a:r>
          </a:p>
        </p:txBody>
      </p:sp>
      <p:grpSp>
        <p:nvGrpSpPr>
          <p:cNvPr id="7" name="Group 6"/>
          <p:cNvGrpSpPr/>
          <p:nvPr/>
        </p:nvGrpSpPr>
        <p:grpSpPr>
          <a:xfrm>
            <a:off x="2442828" y="4398272"/>
            <a:ext cx="7303168" cy="1444733"/>
            <a:chOff x="1307629" y="4338847"/>
            <a:chExt cx="7303168" cy="1444733"/>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629" y="4338848"/>
              <a:ext cx="2761451" cy="1444732"/>
            </a:xfrm>
            <a:prstGeom prst="rect">
              <a:avLst/>
            </a:prstGeom>
          </p:spPr>
        </p:pic>
        <p:sp>
          <p:nvSpPr>
            <p:cNvPr id="5" name="Right Arrow 4"/>
            <p:cNvSpPr/>
            <p:nvPr/>
          </p:nvSpPr>
          <p:spPr>
            <a:xfrm>
              <a:off x="4458163" y="4884359"/>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828" y="4338847"/>
              <a:ext cx="3056969" cy="1444732"/>
            </a:xfrm>
            <a:prstGeom prst="rect">
              <a:avLst/>
            </a:prstGeom>
          </p:spPr>
        </p:pic>
      </p:grpSp>
    </p:spTree>
    <p:extLst>
      <p:ext uri="{BB962C8B-B14F-4D97-AF65-F5344CB8AC3E}">
        <p14:creationId xmlns:p14="http://schemas.microsoft.com/office/powerpoint/2010/main" val="129168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Hat Filtering</a:t>
            </a:r>
          </a:p>
        </p:txBody>
      </p:sp>
      <p:sp>
        <p:nvSpPr>
          <p:cNvPr id="3" name="Content Placeholder 2"/>
          <p:cNvSpPr>
            <a:spLocks noGrp="1"/>
          </p:cNvSpPr>
          <p:nvPr>
            <p:ph idx="1"/>
          </p:nvPr>
        </p:nvSpPr>
        <p:spPr>
          <a:xfrm>
            <a:off x="1141413" y="1851660"/>
            <a:ext cx="9905998" cy="2552700"/>
          </a:xfrm>
        </p:spPr>
        <p:txBody>
          <a:bodyPr>
            <a:normAutofit fontScale="92500" lnSpcReduction="10000"/>
          </a:bodyPr>
          <a:lstStyle/>
          <a:p>
            <a:r>
              <a:rPr lang="en-US" dirty="0"/>
              <a:t>Top hat filtering is done by computing the opening (erosion followed by dilation) of an image with a structuring element and subtracting the result from the original image</a:t>
            </a:r>
          </a:p>
          <a:p>
            <a:r>
              <a:rPr lang="en-US" dirty="0"/>
              <a:t>This effectively removes foreground pixels that the structuring element fits completely inside</a:t>
            </a:r>
          </a:p>
          <a:p>
            <a:r>
              <a:rPr lang="en-US" dirty="0"/>
              <a:t>A long 12 x 1 structuring element was used to remove the upper and lower plate covers, and a tall 1 x 25 structuring element was used to remove the left and right plate covers</a:t>
            </a:r>
          </a:p>
        </p:txBody>
      </p:sp>
      <p:sp>
        <p:nvSpPr>
          <p:cNvPr id="7" name="Right Arrow 6"/>
          <p:cNvSpPr/>
          <p:nvPr/>
        </p:nvSpPr>
        <p:spPr>
          <a:xfrm>
            <a:off x="3828777" y="5331662"/>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141413" y="4971306"/>
            <a:ext cx="9226519" cy="1162794"/>
            <a:chOff x="711864" y="4872246"/>
            <a:chExt cx="9226519" cy="116279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64" y="4872246"/>
              <a:ext cx="2460404" cy="11627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769" y="4872246"/>
              <a:ext cx="2222557" cy="11627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826" y="4872246"/>
              <a:ext cx="2222557" cy="1162794"/>
            </a:xfrm>
            <a:prstGeom prst="rect">
              <a:avLst/>
            </a:prstGeom>
          </p:spPr>
        </p:pic>
        <p:sp>
          <p:nvSpPr>
            <p:cNvPr id="8" name="Right Arrow 7"/>
            <p:cNvSpPr/>
            <p:nvPr/>
          </p:nvSpPr>
          <p:spPr>
            <a:xfrm>
              <a:off x="6782285" y="5232602"/>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85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3793" y="655319"/>
            <a:ext cx="9905998" cy="3124201"/>
          </a:xfrm>
        </p:spPr>
        <p:txBody>
          <a:bodyPr/>
          <a:lstStyle/>
          <a:p>
            <a:r>
              <a:rPr lang="en-US" dirty="0"/>
              <a:t>The 7 largest connected components are kept and the rest removed using the </a:t>
            </a:r>
            <a:r>
              <a:rPr lang="en-US" dirty="0" err="1"/>
              <a:t>bwareafilt</a:t>
            </a:r>
            <a:r>
              <a:rPr lang="en-US" dirty="0"/>
              <a:t> function resulting in the license plate characters alone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069" y="3165367"/>
            <a:ext cx="4895051" cy="2560985"/>
          </a:xfrm>
          <a:prstGeom prst="rect">
            <a:avLst/>
          </a:prstGeom>
        </p:spPr>
      </p:pic>
    </p:spTree>
    <p:extLst>
      <p:ext uri="{BB962C8B-B14F-4D97-AF65-F5344CB8AC3E}">
        <p14:creationId xmlns:p14="http://schemas.microsoft.com/office/powerpoint/2010/main" val="272765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matching via Cross-correlation</a:t>
            </a:r>
          </a:p>
        </p:txBody>
      </p:sp>
      <p:sp>
        <p:nvSpPr>
          <p:cNvPr id="3" name="Content Placeholder 2"/>
          <p:cNvSpPr>
            <a:spLocks noGrp="1"/>
          </p:cNvSpPr>
          <p:nvPr>
            <p:ph idx="1"/>
          </p:nvPr>
        </p:nvSpPr>
        <p:spPr/>
        <p:txBody>
          <a:bodyPr/>
          <a:lstStyle/>
          <a:p>
            <a:r>
              <a:rPr lang="en-US" dirty="0"/>
              <a:t>CCA is used once more to extract the individual characters from the plate </a:t>
            </a:r>
          </a:p>
          <a:p>
            <a:r>
              <a:rPr lang="en-US" dirty="0"/>
              <a:t>Each character is compared to all characters in a “Template” character set using cross-correlation via the imcorr2 </a:t>
            </a:r>
            <a:r>
              <a:rPr lang="en-US" dirty="0" err="1"/>
              <a:t>matlab</a:t>
            </a:r>
            <a:r>
              <a:rPr lang="en-US" dirty="0"/>
              <a:t> function</a:t>
            </a:r>
          </a:p>
          <a:p>
            <a:r>
              <a:rPr lang="en-US" dirty="0"/>
              <a:t>The template character that produced the highest correlation coefficient was chosen as the matched character</a:t>
            </a:r>
          </a:p>
        </p:txBody>
      </p:sp>
    </p:spTree>
    <p:extLst>
      <p:ext uri="{BB962C8B-B14F-4D97-AF65-F5344CB8AC3E}">
        <p14:creationId xmlns:p14="http://schemas.microsoft.com/office/powerpoint/2010/main" val="32814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8073" y="502919"/>
            <a:ext cx="9905998" cy="3124201"/>
          </a:xfrm>
        </p:spPr>
        <p:txBody>
          <a:bodyPr/>
          <a:lstStyle/>
          <a:p>
            <a:r>
              <a:rPr lang="en-US" dirty="0"/>
              <a:t>Template characters were created using the </a:t>
            </a:r>
            <a:r>
              <a:rPr lang="en-US" dirty="0" err="1"/>
              <a:t>Dealerplate</a:t>
            </a:r>
            <a:r>
              <a:rPr lang="en-US" dirty="0"/>
              <a:t> font for all characters 0-9 and A-Z</a:t>
            </a:r>
          </a:p>
          <a:p>
            <a:r>
              <a:rPr lang="en-US" dirty="0"/>
              <a:t>This font closely resembles the one used for most license plates in the united states</a:t>
            </a:r>
          </a:p>
        </p:txBody>
      </p:sp>
      <p:grpSp>
        <p:nvGrpSpPr>
          <p:cNvPr id="14" name="Group 13"/>
          <p:cNvGrpSpPr/>
          <p:nvPr/>
        </p:nvGrpSpPr>
        <p:grpSpPr>
          <a:xfrm>
            <a:off x="2234894" y="2779395"/>
            <a:ext cx="7612356" cy="1695450"/>
            <a:chOff x="1381723" y="2798445"/>
            <a:chExt cx="7612356" cy="169545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275" y="2817495"/>
              <a:ext cx="685800" cy="16573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502" y="2798445"/>
              <a:ext cx="600075" cy="1657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228" y="2817495"/>
              <a:ext cx="638175" cy="1676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3449" y="2798445"/>
              <a:ext cx="638175" cy="1676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726" y="2817495"/>
              <a:ext cx="619125" cy="16573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23" y="2798445"/>
              <a:ext cx="600075" cy="165735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004" y="2836545"/>
              <a:ext cx="600075" cy="1657350"/>
            </a:xfrm>
            <a:prstGeom prst="rect">
              <a:avLst/>
            </a:prstGeom>
          </p:spPr>
        </p:pic>
      </p:gr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4894" y="4850955"/>
            <a:ext cx="670505" cy="152996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0834" y="4850954"/>
            <a:ext cx="749746" cy="1529969"/>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6015" y="4850953"/>
            <a:ext cx="749746" cy="1529969"/>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6199" y="4814379"/>
            <a:ext cx="749746" cy="160311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4673" y="4799998"/>
            <a:ext cx="749746" cy="1603115"/>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86399" y="4814379"/>
            <a:ext cx="749746" cy="1529969"/>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75" y="4814379"/>
            <a:ext cx="670505" cy="1529969"/>
          </a:xfrm>
          <a:prstGeom prst="rect">
            <a:avLst/>
          </a:prstGeom>
        </p:spPr>
      </p:pic>
    </p:spTree>
    <p:extLst>
      <p:ext uri="{BB962C8B-B14F-4D97-AF65-F5344CB8AC3E}">
        <p14:creationId xmlns:p14="http://schemas.microsoft.com/office/powerpoint/2010/main" val="286647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Isolate the license plate and read the plate numbers for various rear images of cars</a:t>
            </a:r>
          </a:p>
        </p:txBody>
      </p:sp>
    </p:spTree>
    <p:extLst>
      <p:ext uri="{BB962C8B-B14F-4D97-AF65-F5344CB8AC3E}">
        <p14:creationId xmlns:p14="http://schemas.microsoft.com/office/powerpoint/2010/main" val="1736125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2853" y="601979"/>
            <a:ext cx="9905998" cy="1135381"/>
          </a:xfrm>
        </p:spPr>
        <p:txBody>
          <a:bodyPr/>
          <a:lstStyle/>
          <a:p>
            <a:r>
              <a:rPr lang="en-US" dirty="0"/>
              <a:t>The template matched letters and their corresponding correlation coefficients are shown below. The process of obtaining these results takes an average of .65 seconds for each image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519" y="1737360"/>
            <a:ext cx="8978665" cy="4754487"/>
          </a:xfrm>
          <a:prstGeom prst="rect">
            <a:avLst/>
          </a:prstGeom>
        </p:spPr>
      </p:pic>
    </p:spTree>
    <p:extLst>
      <p:ext uri="{BB962C8B-B14F-4D97-AF65-F5344CB8AC3E}">
        <p14:creationId xmlns:p14="http://schemas.microsoft.com/office/powerpoint/2010/main" val="44515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Character Recognition (OCR)</a:t>
            </a:r>
          </a:p>
        </p:txBody>
      </p:sp>
      <p:sp>
        <p:nvSpPr>
          <p:cNvPr id="3" name="Content Placeholder 2"/>
          <p:cNvSpPr>
            <a:spLocks noGrp="1"/>
          </p:cNvSpPr>
          <p:nvPr>
            <p:ph idx="1"/>
          </p:nvPr>
        </p:nvSpPr>
        <p:spPr>
          <a:xfrm>
            <a:off x="1141413" y="1943099"/>
            <a:ext cx="9905998" cy="685801"/>
          </a:xfrm>
        </p:spPr>
        <p:txBody>
          <a:bodyPr>
            <a:normAutofit fontScale="77500" lnSpcReduction="20000"/>
          </a:bodyPr>
          <a:lstStyle/>
          <a:p>
            <a:r>
              <a:rPr lang="en-US" dirty="0"/>
              <a:t>MATLAB’s OCR function was also used to provide a comparison for our template matching method. The recognized characters and confidence values for one test image are shown below. The process takes around .1 seconds for each image.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75" y="2859228"/>
            <a:ext cx="7133473" cy="3777399"/>
          </a:xfrm>
          <a:prstGeom prst="rect">
            <a:avLst/>
          </a:prstGeom>
        </p:spPr>
      </p:pic>
    </p:spTree>
    <p:extLst>
      <p:ext uri="{BB962C8B-B14F-4D97-AF65-F5344CB8AC3E}">
        <p14:creationId xmlns:p14="http://schemas.microsoft.com/office/powerpoint/2010/main" val="399609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1940"/>
            <a:ext cx="9905998" cy="640080"/>
          </a:xfrm>
        </p:spPr>
        <p:txBody>
          <a:bodyPr/>
          <a:lstStyle/>
          <a:p>
            <a:r>
              <a:rPr lang="en-US" dirty="0"/>
              <a:t>License Plate Localization Results</a:t>
            </a:r>
          </a:p>
        </p:txBody>
      </p:sp>
      <p:graphicFrame>
        <p:nvGraphicFramePr>
          <p:cNvPr id="9" name="Chart 8"/>
          <p:cNvGraphicFramePr>
            <a:graphicFrameLocks/>
          </p:cNvGraphicFramePr>
          <p:nvPr>
            <p:extLst>
              <p:ext uri="{D42A27DB-BD31-4B8C-83A1-F6EECF244321}">
                <p14:modId xmlns:p14="http://schemas.microsoft.com/office/powerpoint/2010/main" val="3477705323"/>
              </p:ext>
            </p:extLst>
          </p:nvPr>
        </p:nvGraphicFramePr>
        <p:xfrm>
          <a:off x="3227387" y="1699260"/>
          <a:ext cx="5734050" cy="4610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05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90500"/>
            <a:ext cx="9905998" cy="1905000"/>
          </a:xfrm>
        </p:spPr>
        <p:txBody>
          <a:bodyPr/>
          <a:lstStyle/>
          <a:p>
            <a:r>
              <a:rPr lang="en-US" dirty="0"/>
              <a:t>Character Recognition Results</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58102" y="1737360"/>
            <a:ext cx="10034844" cy="4496752"/>
            <a:chOff x="58102" y="1737360"/>
            <a:chExt cx="10034844" cy="4496752"/>
          </a:xfrm>
        </p:grpSpPr>
        <p:graphicFrame>
          <p:nvGraphicFramePr>
            <p:cNvPr id="5" name="Chart 4"/>
            <p:cNvGraphicFramePr>
              <a:graphicFrameLocks/>
            </p:cNvGraphicFramePr>
            <p:nvPr>
              <p:extLst>
                <p:ext uri="{D42A27DB-BD31-4B8C-83A1-F6EECF244321}">
                  <p14:modId xmlns:p14="http://schemas.microsoft.com/office/powerpoint/2010/main" val="3557636952"/>
                </p:ext>
              </p:extLst>
            </p:nvPr>
          </p:nvGraphicFramePr>
          <p:xfrm>
            <a:off x="58102" y="1737360"/>
            <a:ext cx="4995639" cy="44129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761097579"/>
                </p:ext>
              </p:extLst>
            </p:nvPr>
          </p:nvGraphicFramePr>
          <p:xfrm>
            <a:off x="4764405" y="1821180"/>
            <a:ext cx="5328541" cy="4412932"/>
          </p:xfrm>
          <a:graphic>
            <a:graphicData uri="http://schemas.openxmlformats.org/drawingml/2006/chart">
              <c:chart xmlns:c="http://schemas.openxmlformats.org/drawingml/2006/chart" xmlns:r="http://schemas.openxmlformats.org/officeDocument/2006/relationships" r:id="rId3"/>
            </a:graphicData>
          </a:graphic>
        </p:graphicFrame>
      </p:grpSp>
      <p:sp>
        <p:nvSpPr>
          <p:cNvPr id="7" name="TextBox 6">
            <a:extLst>
              <a:ext uri="{FF2B5EF4-FFF2-40B4-BE49-F238E27FC236}">
                <a16:creationId xmlns:a16="http://schemas.microsoft.com/office/drawing/2014/main" id="{9B818765-E41A-4BCD-BDCE-70DF872866C3}"/>
              </a:ext>
            </a:extLst>
          </p:cNvPr>
          <p:cNvSpPr txBox="1"/>
          <p:nvPr/>
        </p:nvSpPr>
        <p:spPr>
          <a:xfrm>
            <a:off x="596685" y="6362699"/>
            <a:ext cx="3843580" cy="369332"/>
          </a:xfrm>
          <a:prstGeom prst="rect">
            <a:avLst/>
          </a:prstGeom>
          <a:noFill/>
        </p:spPr>
        <p:txBody>
          <a:bodyPr wrap="square" rtlCol="0">
            <a:spAutoFit/>
          </a:bodyPr>
          <a:lstStyle/>
          <a:p>
            <a:r>
              <a:rPr lang="en-US" dirty="0"/>
              <a:t>Overall (Correlation): 49.43 %</a:t>
            </a:r>
          </a:p>
        </p:txBody>
      </p:sp>
      <p:sp>
        <p:nvSpPr>
          <p:cNvPr id="8" name="TextBox 7">
            <a:extLst>
              <a:ext uri="{FF2B5EF4-FFF2-40B4-BE49-F238E27FC236}">
                <a16:creationId xmlns:a16="http://schemas.microsoft.com/office/drawing/2014/main" id="{79B24275-0B1B-4C4F-9939-51159A55C462}"/>
              </a:ext>
            </a:extLst>
          </p:cNvPr>
          <p:cNvSpPr txBox="1"/>
          <p:nvPr/>
        </p:nvSpPr>
        <p:spPr>
          <a:xfrm>
            <a:off x="6367220" y="6343850"/>
            <a:ext cx="3230105" cy="369332"/>
          </a:xfrm>
          <a:prstGeom prst="rect">
            <a:avLst/>
          </a:prstGeom>
          <a:noFill/>
        </p:spPr>
        <p:txBody>
          <a:bodyPr wrap="square" rtlCol="0">
            <a:spAutoFit/>
          </a:bodyPr>
          <a:lstStyle/>
          <a:p>
            <a:r>
              <a:rPr lang="en-US" dirty="0"/>
              <a:t>Overall (OCR): 38.32 %</a:t>
            </a:r>
          </a:p>
        </p:txBody>
      </p:sp>
    </p:spTree>
    <p:extLst>
      <p:ext uri="{BB962C8B-B14F-4D97-AF65-F5344CB8AC3E}">
        <p14:creationId xmlns:p14="http://schemas.microsoft.com/office/powerpoint/2010/main" val="2127467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134C-42CB-4D9C-823A-10FDB8DDFC88}"/>
              </a:ext>
            </a:extLst>
          </p:cNvPr>
          <p:cNvSpPr>
            <a:spLocks noGrp="1"/>
          </p:cNvSpPr>
          <p:nvPr>
            <p:ph type="title"/>
          </p:nvPr>
        </p:nvSpPr>
        <p:spPr/>
        <p:txBody>
          <a:bodyPr/>
          <a:lstStyle/>
          <a:p>
            <a:r>
              <a:rPr lang="en-US" dirty="0"/>
              <a:t>Comparison to Machine Learning </a:t>
            </a:r>
            <a:r>
              <a:rPr lang="en-US" dirty="0" err="1"/>
              <a:t>ApproachES</a:t>
            </a:r>
            <a:endParaRPr lang="en-US" dirty="0"/>
          </a:p>
        </p:txBody>
      </p:sp>
      <p:sp>
        <p:nvSpPr>
          <p:cNvPr id="3" name="Content Placeholder 2">
            <a:extLst>
              <a:ext uri="{FF2B5EF4-FFF2-40B4-BE49-F238E27FC236}">
                <a16:creationId xmlns:a16="http://schemas.microsoft.com/office/drawing/2014/main" id="{F686A61F-35BF-4463-991B-9A0137D5F63D}"/>
              </a:ext>
            </a:extLst>
          </p:cNvPr>
          <p:cNvSpPr>
            <a:spLocks noGrp="1"/>
          </p:cNvSpPr>
          <p:nvPr>
            <p:ph idx="1"/>
          </p:nvPr>
        </p:nvSpPr>
        <p:spPr/>
        <p:txBody>
          <a:bodyPr/>
          <a:lstStyle/>
          <a:p>
            <a:r>
              <a:rPr lang="en-US" dirty="0"/>
              <a:t>Li, Hui, Peng Wang, </a:t>
            </a:r>
            <a:r>
              <a:rPr lang="en-US" dirty="0" err="1"/>
              <a:t>Mingyu</a:t>
            </a:r>
            <a:r>
              <a:rPr lang="en-US" dirty="0"/>
              <a:t> You, and </a:t>
            </a:r>
            <a:r>
              <a:rPr lang="en-US" dirty="0" err="1"/>
              <a:t>Chunhua</a:t>
            </a:r>
            <a:r>
              <a:rPr lang="en-US" dirty="0"/>
              <a:t> Shen achieved a plate localization accuracy of 95.24 % on the Caltech dataset using a CNN </a:t>
            </a:r>
          </a:p>
          <a:p>
            <a:r>
              <a:rPr lang="en-US" dirty="0" err="1"/>
              <a:t>Selmi</a:t>
            </a:r>
            <a:r>
              <a:rPr lang="en-US" dirty="0"/>
              <a:t>, Halima, and </a:t>
            </a:r>
            <a:r>
              <a:rPr lang="en-US" dirty="0" err="1"/>
              <a:t>Alimi</a:t>
            </a:r>
            <a:r>
              <a:rPr lang="en-US" dirty="0"/>
              <a:t>  achieved a character recognition accuracy of 94.8 % on the Caltech dataset using a CNN</a:t>
            </a:r>
          </a:p>
        </p:txBody>
      </p:sp>
    </p:spTree>
    <p:extLst>
      <p:ext uri="{BB962C8B-B14F-4D97-AF65-F5344CB8AC3E}">
        <p14:creationId xmlns:p14="http://schemas.microsoft.com/office/powerpoint/2010/main" val="3922994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1441-C633-4E8E-9108-B8B23D73EE6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799E780-6CE3-4678-BCF3-B3E37E269173}"/>
              </a:ext>
            </a:extLst>
          </p:cNvPr>
          <p:cNvSpPr>
            <a:spLocks noGrp="1"/>
          </p:cNvSpPr>
          <p:nvPr>
            <p:ph idx="1"/>
          </p:nvPr>
        </p:nvSpPr>
        <p:spPr>
          <a:xfrm>
            <a:off x="1141413" y="2666999"/>
            <a:ext cx="9905998" cy="3124201"/>
          </a:xfrm>
        </p:spPr>
        <p:txBody>
          <a:bodyPr>
            <a:normAutofit fontScale="55000" lnSpcReduction="20000"/>
          </a:bodyPr>
          <a:lstStyle/>
          <a:p>
            <a:r>
              <a:rPr lang="en-US" dirty="0" err="1"/>
              <a:t>Nejati</a:t>
            </a:r>
            <a:r>
              <a:rPr lang="en-US" dirty="0"/>
              <a:t>, Mansour, Ali Majidi, and </a:t>
            </a:r>
            <a:r>
              <a:rPr lang="en-US" dirty="0" err="1"/>
              <a:t>Morteza</a:t>
            </a:r>
            <a:r>
              <a:rPr lang="en-US" dirty="0"/>
              <a:t> </a:t>
            </a:r>
            <a:r>
              <a:rPr lang="en-US" dirty="0" err="1"/>
              <a:t>Jalalat</a:t>
            </a:r>
            <a:r>
              <a:rPr lang="en-US" dirty="0"/>
              <a:t>. "License plate recognition based on edge histogram analysis and classifier ensemble." In </a:t>
            </a:r>
            <a:r>
              <a:rPr lang="en-US" i="1" dirty="0"/>
              <a:t>2015 Signal Processing and Intelligent Systems Conference (SPIS)</a:t>
            </a:r>
            <a:r>
              <a:rPr lang="en-US" dirty="0"/>
              <a:t>, pp. 48-52. IEEE, 2015.</a:t>
            </a:r>
          </a:p>
          <a:p>
            <a:r>
              <a:rPr lang="en-US" dirty="0"/>
              <a:t>Kode4U Dev. “</a:t>
            </a:r>
            <a:r>
              <a:rPr lang="en-US" dirty="0" err="1"/>
              <a:t>Matlab</a:t>
            </a:r>
            <a:r>
              <a:rPr lang="en-US" dirty="0"/>
              <a:t> Number Plate Detection.” YouTube. YouTube. Accessed December 2, 2019. https://www.youtube.com/watch?v=woB2Fd0gkHM. </a:t>
            </a:r>
          </a:p>
          <a:p>
            <a:r>
              <a:rPr lang="en-US" dirty="0"/>
              <a:t>Morphology Filters. Accessed December 2, 2019. </a:t>
            </a:r>
            <a:r>
              <a:rPr lang="en-US" dirty="0">
                <a:hlinkClick r:id="rId2"/>
              </a:rPr>
              <a:t>http://www.theobjects.com/dragonfly/dfhelp//Content/05_Image Processing/Morphology Filters.htm</a:t>
            </a:r>
            <a:r>
              <a:rPr lang="en-US" dirty="0"/>
              <a:t>.</a:t>
            </a:r>
          </a:p>
          <a:p>
            <a:r>
              <a:rPr lang="en-US" dirty="0"/>
              <a:t>“Connected-Component Labeling.” Wikipedia. Wikimedia Foundation, October 14, 2019. </a:t>
            </a:r>
            <a:r>
              <a:rPr lang="en-US" dirty="0">
                <a:hlinkClick r:id="rId3"/>
              </a:rPr>
              <a:t>https://en.wikipedia.org/wiki/Connected-component_labeling</a:t>
            </a:r>
            <a:r>
              <a:rPr lang="en-US" dirty="0"/>
              <a:t>.</a:t>
            </a:r>
          </a:p>
          <a:p>
            <a:r>
              <a:rPr lang="en-US" dirty="0"/>
              <a:t>“</a:t>
            </a:r>
            <a:r>
              <a:rPr lang="en-US" dirty="0" err="1"/>
              <a:t>Dealerplate</a:t>
            </a:r>
            <a:r>
              <a:rPr lang="en-US" dirty="0"/>
              <a:t> California.” </a:t>
            </a:r>
            <a:r>
              <a:rPr lang="en-US" dirty="0" err="1"/>
              <a:t>Dealerplate</a:t>
            </a:r>
            <a:r>
              <a:rPr lang="en-US" dirty="0"/>
              <a:t> California Font. Accessed December 2, 2019. </a:t>
            </a:r>
            <a:r>
              <a:rPr lang="en-US" dirty="0">
                <a:hlinkClick r:id="rId4"/>
              </a:rPr>
              <a:t>https://www.dafont.com/dealerplate-california.font</a:t>
            </a:r>
            <a:r>
              <a:rPr lang="en-US" dirty="0"/>
              <a:t>.</a:t>
            </a:r>
          </a:p>
          <a:p>
            <a:r>
              <a:rPr lang="en-US" dirty="0"/>
              <a:t>Li, Hui, Peng Wang, </a:t>
            </a:r>
            <a:r>
              <a:rPr lang="en-US" dirty="0" err="1"/>
              <a:t>Mingyu</a:t>
            </a:r>
            <a:r>
              <a:rPr lang="en-US" dirty="0"/>
              <a:t> You, and </a:t>
            </a:r>
            <a:r>
              <a:rPr lang="en-US" dirty="0" err="1"/>
              <a:t>Chunhua</a:t>
            </a:r>
            <a:r>
              <a:rPr lang="en-US" dirty="0"/>
              <a:t> Shen. "Reading car license plates using deep neural networks." </a:t>
            </a:r>
            <a:r>
              <a:rPr lang="en-US" i="1" dirty="0"/>
              <a:t>Image and Vision Computing</a:t>
            </a:r>
            <a:r>
              <a:rPr lang="en-US" dirty="0"/>
              <a:t> 72 (2018): 14-23.</a:t>
            </a:r>
          </a:p>
          <a:p>
            <a:r>
              <a:rPr lang="en-US" dirty="0" err="1"/>
              <a:t>Selmi</a:t>
            </a:r>
            <a:r>
              <a:rPr lang="en-US" dirty="0"/>
              <a:t>, </a:t>
            </a:r>
            <a:r>
              <a:rPr lang="en-US" dirty="0" err="1"/>
              <a:t>Zied</a:t>
            </a:r>
            <a:r>
              <a:rPr lang="en-US" dirty="0"/>
              <a:t>, Mohamed Ben Halima, and Adel M. </a:t>
            </a:r>
            <a:r>
              <a:rPr lang="en-US" dirty="0" err="1"/>
              <a:t>Alimi</a:t>
            </a:r>
            <a:r>
              <a:rPr lang="en-US" dirty="0"/>
              <a:t>. "Deep learning system for automatic license plate detection and recognition." In </a:t>
            </a:r>
            <a:r>
              <a:rPr lang="en-US" i="1" dirty="0"/>
              <a:t>2017 14th IAPR International Conference on Document Analysis and Recognition (ICDAR)</a:t>
            </a:r>
            <a:r>
              <a:rPr lang="en-US" dirty="0"/>
              <a:t>, vol. 1, pp. 1132-1138. IEEE, 2017.</a:t>
            </a:r>
          </a:p>
          <a:p>
            <a:r>
              <a:rPr lang="en-US" dirty="0"/>
              <a:t>L. Fei-Fei, R. Fergus and P. </a:t>
            </a:r>
            <a:r>
              <a:rPr lang="en-US" dirty="0" err="1"/>
              <a:t>Perona</a:t>
            </a:r>
            <a:r>
              <a:rPr lang="en-US" dirty="0"/>
              <a:t>.</a:t>
            </a:r>
            <a:r>
              <a:rPr lang="en-US" i="1" dirty="0"/>
              <a:t> Learning generative visual models</a:t>
            </a:r>
            <a:br>
              <a:rPr lang="en-US" i="1" dirty="0"/>
            </a:br>
            <a:r>
              <a:rPr lang="en-US" i="1" dirty="0"/>
              <a:t>from few training examples: an incremental Bayesian approach tested on</a:t>
            </a:r>
            <a:br>
              <a:rPr lang="en-US" i="1" dirty="0"/>
            </a:br>
            <a:r>
              <a:rPr lang="en-US" i="1" dirty="0"/>
              <a:t>101 object categories</a:t>
            </a:r>
            <a:r>
              <a:rPr lang="en-US" dirty="0"/>
              <a:t>. IEEE. CVPR 2004, Workshop on Generative-Model</a:t>
            </a:r>
            <a:br>
              <a:rPr lang="en-US" dirty="0"/>
            </a:br>
            <a:r>
              <a:rPr lang="en-US" dirty="0"/>
              <a:t>Based Vision. 2004</a:t>
            </a:r>
          </a:p>
          <a:p>
            <a:endParaRPr lang="en-US" dirty="0"/>
          </a:p>
          <a:p>
            <a:endParaRPr lang="en-US" dirty="0"/>
          </a:p>
          <a:p>
            <a:endParaRPr lang="en-US" dirty="0"/>
          </a:p>
        </p:txBody>
      </p:sp>
    </p:spTree>
    <p:extLst>
      <p:ext uri="{BB962C8B-B14F-4D97-AF65-F5344CB8AC3E}">
        <p14:creationId xmlns:p14="http://schemas.microsoft.com/office/powerpoint/2010/main" val="358601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Automatic billing for toll roads</a:t>
            </a:r>
          </a:p>
          <a:p>
            <a:r>
              <a:rPr lang="en-US" dirty="0"/>
              <a:t>Parking violations</a:t>
            </a:r>
          </a:p>
          <a:p>
            <a:r>
              <a:rPr lang="en-US" dirty="0"/>
              <a:t>Automatic gates for parking garages</a:t>
            </a:r>
          </a:p>
          <a:p>
            <a:r>
              <a:rPr lang="en-US" dirty="0"/>
              <a:t>Law Enforcement and Government surveillance : (</a:t>
            </a:r>
          </a:p>
        </p:txBody>
      </p:sp>
      <p:sp>
        <p:nvSpPr>
          <p:cNvPr id="4" name="AutoShape 2" descr="Image result for toll road license plate camer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toll road license plate camer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605" y="925484"/>
            <a:ext cx="27432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99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D284-25FE-41D4-A974-F5AE4680F180}"/>
              </a:ext>
            </a:extLst>
          </p:cNvPr>
          <p:cNvSpPr>
            <a:spLocks noGrp="1"/>
          </p:cNvSpPr>
          <p:nvPr>
            <p:ph type="title"/>
          </p:nvPr>
        </p:nvSpPr>
        <p:spPr>
          <a:xfrm>
            <a:off x="1106542" y="322881"/>
            <a:ext cx="9905998" cy="1905000"/>
          </a:xfrm>
        </p:spPr>
        <p:txBody>
          <a:bodyPr/>
          <a:lstStyle/>
          <a:p>
            <a:r>
              <a:rPr lang="en-US" dirty="0"/>
              <a:t>Implementation overview</a:t>
            </a:r>
          </a:p>
        </p:txBody>
      </p:sp>
      <p:sp>
        <p:nvSpPr>
          <p:cNvPr id="3" name="Content Placeholder 2">
            <a:extLst>
              <a:ext uri="{FF2B5EF4-FFF2-40B4-BE49-F238E27FC236}">
                <a16:creationId xmlns:a16="http://schemas.microsoft.com/office/drawing/2014/main" id="{224B0727-1C3E-45C7-9A97-0127D346F9C3}"/>
              </a:ext>
            </a:extLst>
          </p:cNvPr>
          <p:cNvSpPr>
            <a:spLocks noGrp="1"/>
          </p:cNvSpPr>
          <p:nvPr>
            <p:ph idx="1"/>
          </p:nvPr>
        </p:nvSpPr>
        <p:spPr>
          <a:xfrm>
            <a:off x="1036800" y="952499"/>
            <a:ext cx="9905998" cy="3124201"/>
          </a:xfrm>
        </p:spPr>
        <p:txBody>
          <a:bodyPr/>
          <a:lstStyle/>
          <a:p>
            <a:r>
              <a:rPr lang="en-US" dirty="0"/>
              <a:t>MATLAB R2019b was used to conduct the image processing tasks</a:t>
            </a:r>
          </a:p>
          <a:p>
            <a:r>
              <a:rPr lang="en-US" dirty="0"/>
              <a:t>Caltech cars 1999 dataset was used as the image set (126 images)</a:t>
            </a:r>
          </a:p>
          <a:p>
            <a:r>
              <a:rPr lang="en-US" dirty="0"/>
              <a:t>Images are 592 x 896 color images of the rears of cars photographed around Caltech</a:t>
            </a:r>
          </a:p>
        </p:txBody>
      </p:sp>
      <p:pic>
        <p:nvPicPr>
          <p:cNvPr id="5" name="Picture 4">
            <a:extLst>
              <a:ext uri="{FF2B5EF4-FFF2-40B4-BE49-F238E27FC236}">
                <a16:creationId xmlns:a16="http://schemas.microsoft.com/office/drawing/2014/main" id="{B344B23F-4B28-44F4-AE1B-EDCE94DF122B}"/>
              </a:ext>
            </a:extLst>
          </p:cNvPr>
          <p:cNvPicPr>
            <a:picLocks noChangeAspect="1"/>
          </p:cNvPicPr>
          <p:nvPr/>
        </p:nvPicPr>
        <p:blipFill>
          <a:blip r:embed="rId2"/>
          <a:stretch>
            <a:fillRect/>
          </a:stretch>
        </p:blipFill>
        <p:spPr>
          <a:xfrm>
            <a:off x="716793" y="4130944"/>
            <a:ext cx="2639879" cy="1744206"/>
          </a:xfrm>
          <a:prstGeom prst="rect">
            <a:avLst/>
          </a:prstGeom>
        </p:spPr>
      </p:pic>
      <p:pic>
        <p:nvPicPr>
          <p:cNvPr id="7" name="Picture 6">
            <a:extLst>
              <a:ext uri="{FF2B5EF4-FFF2-40B4-BE49-F238E27FC236}">
                <a16:creationId xmlns:a16="http://schemas.microsoft.com/office/drawing/2014/main" id="{3D21D016-48D7-4F20-A6B1-B5F5B7AFD07C}"/>
              </a:ext>
            </a:extLst>
          </p:cNvPr>
          <p:cNvPicPr>
            <a:picLocks noChangeAspect="1"/>
          </p:cNvPicPr>
          <p:nvPr/>
        </p:nvPicPr>
        <p:blipFill>
          <a:blip r:embed="rId3"/>
          <a:stretch>
            <a:fillRect/>
          </a:stretch>
        </p:blipFill>
        <p:spPr>
          <a:xfrm>
            <a:off x="3456120" y="4130944"/>
            <a:ext cx="2639880" cy="1744206"/>
          </a:xfrm>
          <a:prstGeom prst="rect">
            <a:avLst/>
          </a:prstGeom>
        </p:spPr>
      </p:pic>
      <p:pic>
        <p:nvPicPr>
          <p:cNvPr id="9" name="Picture 8">
            <a:extLst>
              <a:ext uri="{FF2B5EF4-FFF2-40B4-BE49-F238E27FC236}">
                <a16:creationId xmlns:a16="http://schemas.microsoft.com/office/drawing/2014/main" id="{302CF7B7-3821-4098-A060-A85DC3EE071C}"/>
              </a:ext>
            </a:extLst>
          </p:cNvPr>
          <p:cNvPicPr>
            <a:picLocks noChangeAspect="1"/>
          </p:cNvPicPr>
          <p:nvPr/>
        </p:nvPicPr>
        <p:blipFill>
          <a:blip r:embed="rId4"/>
          <a:stretch>
            <a:fillRect/>
          </a:stretch>
        </p:blipFill>
        <p:spPr>
          <a:xfrm>
            <a:off x="8917589" y="4130944"/>
            <a:ext cx="2639879" cy="1744206"/>
          </a:xfrm>
          <a:prstGeom prst="rect">
            <a:avLst/>
          </a:prstGeom>
        </p:spPr>
      </p:pic>
      <p:pic>
        <p:nvPicPr>
          <p:cNvPr id="11" name="Picture 10">
            <a:extLst>
              <a:ext uri="{FF2B5EF4-FFF2-40B4-BE49-F238E27FC236}">
                <a16:creationId xmlns:a16="http://schemas.microsoft.com/office/drawing/2014/main" id="{4C429D45-4E8E-49BC-982C-63E27CFF2D9B}"/>
              </a:ext>
            </a:extLst>
          </p:cNvPr>
          <p:cNvPicPr>
            <a:picLocks noChangeAspect="1"/>
          </p:cNvPicPr>
          <p:nvPr/>
        </p:nvPicPr>
        <p:blipFill>
          <a:blip r:embed="rId5"/>
          <a:stretch>
            <a:fillRect/>
          </a:stretch>
        </p:blipFill>
        <p:spPr>
          <a:xfrm>
            <a:off x="6186855" y="4130944"/>
            <a:ext cx="2639879" cy="1744206"/>
          </a:xfrm>
          <a:prstGeom prst="rect">
            <a:avLst/>
          </a:prstGeom>
        </p:spPr>
      </p:pic>
    </p:spTree>
    <p:extLst>
      <p:ext uri="{BB962C8B-B14F-4D97-AF65-F5344CB8AC3E}">
        <p14:creationId xmlns:p14="http://schemas.microsoft.com/office/powerpoint/2010/main" val="287334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Underpinnings</a:t>
            </a:r>
          </a:p>
        </p:txBody>
      </p:sp>
      <p:sp>
        <p:nvSpPr>
          <p:cNvPr id="3" name="Content Placeholder 2"/>
          <p:cNvSpPr>
            <a:spLocks noGrp="1"/>
          </p:cNvSpPr>
          <p:nvPr>
            <p:ph idx="1"/>
          </p:nvPr>
        </p:nvSpPr>
        <p:spPr/>
        <p:txBody>
          <a:bodyPr>
            <a:normAutofit fontScale="92500" lnSpcReduction="10000"/>
          </a:bodyPr>
          <a:lstStyle/>
          <a:p>
            <a:r>
              <a:rPr lang="en-US" dirty="0"/>
              <a:t>HSV color space</a:t>
            </a:r>
          </a:p>
          <a:p>
            <a:r>
              <a:rPr lang="en-US" dirty="0"/>
              <a:t>Connected Component Analysis</a:t>
            </a:r>
          </a:p>
          <a:p>
            <a:r>
              <a:rPr lang="en-US" dirty="0"/>
              <a:t>Edge Histogram Analysis</a:t>
            </a:r>
          </a:p>
          <a:p>
            <a:r>
              <a:rPr lang="en-US" dirty="0"/>
              <a:t>Binary Image Morphology</a:t>
            </a:r>
          </a:p>
          <a:p>
            <a:r>
              <a:rPr lang="en-US" dirty="0"/>
              <a:t>Binarization</a:t>
            </a:r>
          </a:p>
          <a:p>
            <a:r>
              <a:rPr lang="en-US" dirty="0"/>
              <a:t>Top Hat Filtering</a:t>
            </a:r>
          </a:p>
          <a:p>
            <a:r>
              <a:rPr lang="en-US" dirty="0"/>
              <a:t>Template Matching via cross-correlation</a:t>
            </a:r>
          </a:p>
          <a:p>
            <a:r>
              <a:rPr lang="en-US" dirty="0"/>
              <a:t>Optical character recognition</a:t>
            </a:r>
          </a:p>
        </p:txBody>
      </p:sp>
    </p:spTree>
    <p:extLst>
      <p:ext uri="{BB962C8B-B14F-4D97-AF65-F5344CB8AC3E}">
        <p14:creationId xmlns:p14="http://schemas.microsoft.com/office/powerpoint/2010/main" val="247207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HSV color space</a:t>
            </a:r>
          </a:p>
        </p:txBody>
      </p:sp>
      <p:sp>
        <p:nvSpPr>
          <p:cNvPr id="3" name="Content Placeholder 2"/>
          <p:cNvSpPr>
            <a:spLocks noGrp="1"/>
          </p:cNvSpPr>
          <p:nvPr>
            <p:ph idx="1"/>
          </p:nvPr>
        </p:nvSpPr>
        <p:spPr/>
        <p:txBody>
          <a:bodyPr/>
          <a:lstStyle/>
          <a:p>
            <a:r>
              <a:rPr lang="en-US" dirty="0"/>
              <a:t>The HSV color space is very practical compared to RGB and much more Intuitive</a:t>
            </a:r>
          </a:p>
          <a:p>
            <a:r>
              <a:rPr lang="en-US" dirty="0"/>
              <a:t>The hue channel provides color information</a:t>
            </a:r>
          </a:p>
          <a:p>
            <a:r>
              <a:rPr lang="en-US" dirty="0"/>
              <a:t>The saturation channel provides information about the vividness of the color</a:t>
            </a:r>
          </a:p>
          <a:p>
            <a:r>
              <a:rPr lang="en-US" dirty="0"/>
              <a:t>The value channel provides brightness information</a:t>
            </a:r>
          </a:p>
        </p:txBody>
      </p:sp>
      <p:pic>
        <p:nvPicPr>
          <p:cNvPr id="2054" name="Picture 6" descr="Image result for HSV color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546" y="403109"/>
            <a:ext cx="31242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73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9873" y="239682"/>
            <a:ext cx="9905998" cy="3124201"/>
          </a:xfrm>
        </p:spPr>
        <p:txBody>
          <a:bodyPr/>
          <a:lstStyle/>
          <a:p>
            <a:r>
              <a:rPr lang="en-US" dirty="0"/>
              <a:t>Car Tail-Lights are red and this information can be used to extract the car from the image in order to remove it from the complex background</a:t>
            </a:r>
          </a:p>
          <a:p>
            <a:r>
              <a:rPr lang="en-US" dirty="0"/>
              <a:t>Regions with a red hue and Medium to high saturation were used to localize the tail-lights</a:t>
            </a:r>
          </a:p>
        </p:txBody>
      </p:sp>
      <p:grpSp>
        <p:nvGrpSpPr>
          <p:cNvPr id="10" name="Group 9"/>
          <p:cNvGrpSpPr/>
          <p:nvPr/>
        </p:nvGrpSpPr>
        <p:grpSpPr>
          <a:xfrm>
            <a:off x="612596" y="3610992"/>
            <a:ext cx="10966808" cy="1878265"/>
            <a:chOff x="517958" y="3290740"/>
            <a:chExt cx="10966808" cy="187826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58" y="3333100"/>
              <a:ext cx="2699068" cy="1835905"/>
            </a:xfrm>
            <a:prstGeom prst="rect">
              <a:avLst/>
            </a:prstGeom>
          </p:spPr>
        </p:pic>
        <p:sp>
          <p:nvSpPr>
            <p:cNvPr id="6" name="Right Arrow 5"/>
            <p:cNvSpPr/>
            <p:nvPr/>
          </p:nvSpPr>
          <p:spPr>
            <a:xfrm>
              <a:off x="3450995" y="4201932"/>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250" y="3290740"/>
              <a:ext cx="2753516" cy="1737664"/>
            </a:xfrm>
            <a:prstGeom prst="rect">
              <a:avLst/>
            </a:prstGeom>
          </p:spPr>
        </p:pic>
        <p:sp>
          <p:nvSpPr>
            <p:cNvPr id="9" name="Right Arrow 8"/>
            <p:cNvSpPr/>
            <p:nvPr/>
          </p:nvSpPr>
          <p:spPr>
            <a:xfrm>
              <a:off x="7405183" y="4079132"/>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D98E63F-226F-4425-B501-511337E6C11F}"/>
              </a:ext>
            </a:extLst>
          </p:cNvPr>
          <p:cNvPicPr>
            <a:picLocks noChangeAspect="1"/>
          </p:cNvPicPr>
          <p:nvPr/>
        </p:nvPicPr>
        <p:blipFill>
          <a:blip r:embed="rId4"/>
          <a:stretch>
            <a:fillRect/>
          </a:stretch>
        </p:blipFill>
        <p:spPr>
          <a:xfrm>
            <a:off x="4419537" y="2759516"/>
            <a:ext cx="2718324" cy="1835905"/>
          </a:xfrm>
          <a:prstGeom prst="rect">
            <a:avLst/>
          </a:prstGeom>
        </p:spPr>
      </p:pic>
      <p:pic>
        <p:nvPicPr>
          <p:cNvPr id="12" name="Picture 11">
            <a:extLst>
              <a:ext uri="{FF2B5EF4-FFF2-40B4-BE49-F238E27FC236}">
                <a16:creationId xmlns:a16="http://schemas.microsoft.com/office/drawing/2014/main" id="{053AB54B-5A1A-47A9-BE53-54D1A715F289}"/>
              </a:ext>
            </a:extLst>
          </p:cNvPr>
          <p:cNvPicPr>
            <a:picLocks noChangeAspect="1"/>
          </p:cNvPicPr>
          <p:nvPr/>
        </p:nvPicPr>
        <p:blipFill>
          <a:blip r:embed="rId5"/>
          <a:stretch>
            <a:fillRect/>
          </a:stretch>
        </p:blipFill>
        <p:spPr>
          <a:xfrm>
            <a:off x="4429614" y="4743223"/>
            <a:ext cx="2718324" cy="1835905"/>
          </a:xfrm>
          <a:prstGeom prst="rect">
            <a:avLst/>
          </a:prstGeom>
        </p:spPr>
      </p:pic>
    </p:spTree>
    <p:extLst>
      <p:ext uri="{BB962C8B-B14F-4D97-AF65-F5344CB8AC3E}">
        <p14:creationId xmlns:p14="http://schemas.microsoft.com/office/powerpoint/2010/main" val="134360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component analysis</a:t>
            </a:r>
          </a:p>
        </p:txBody>
      </p:sp>
      <p:sp>
        <p:nvSpPr>
          <p:cNvPr id="3" name="Content Placeholder 2"/>
          <p:cNvSpPr>
            <a:spLocks noGrp="1"/>
          </p:cNvSpPr>
          <p:nvPr>
            <p:ph idx="1"/>
          </p:nvPr>
        </p:nvSpPr>
        <p:spPr/>
        <p:txBody>
          <a:bodyPr>
            <a:normAutofit fontScale="92500" lnSpcReduction="20000"/>
          </a:bodyPr>
          <a:lstStyle/>
          <a:p>
            <a:r>
              <a:rPr lang="en-US" dirty="0"/>
              <a:t>Basic algorithm is as follows:</a:t>
            </a:r>
          </a:p>
          <a:p>
            <a:pPr marL="457200" indent="-457200">
              <a:buFont typeface="+mj-lt"/>
              <a:buAutoNum type="arabicPeriod"/>
            </a:pPr>
            <a:r>
              <a:rPr lang="en-US" dirty="0">
                <a:effectLst/>
              </a:rPr>
              <a:t>Start from the first pixel in the image. Set current label to 1. Go to (2).</a:t>
            </a:r>
          </a:p>
          <a:p>
            <a:pPr marL="457200" indent="-457200">
              <a:buFont typeface="+mj-lt"/>
              <a:buAutoNum type="arabicPeriod"/>
            </a:pPr>
            <a:r>
              <a:rPr lang="en-US" dirty="0">
                <a:effectLst/>
              </a:rPr>
              <a:t>If this pixel is a foreground pixel and it is not already labelled, give it the current label and add it as the first element in a queue, then go to (3). If it is a background pixel or it was already labelled, then repeat (2) for the next pixel in the image.</a:t>
            </a:r>
          </a:p>
          <a:p>
            <a:pPr marL="457200" indent="-457200">
              <a:buFont typeface="+mj-lt"/>
              <a:buAutoNum type="arabicPeriod"/>
            </a:pPr>
            <a:r>
              <a:rPr lang="en-US" dirty="0">
                <a:effectLst/>
              </a:rPr>
              <a:t> Pop out an element from the queue, and look at its </a:t>
            </a:r>
            <a:r>
              <a:rPr lang="en-US" dirty="0" err="1">
                <a:effectLst/>
              </a:rPr>
              <a:t>neighbours</a:t>
            </a:r>
            <a:r>
              <a:rPr lang="en-US" dirty="0">
                <a:effectLst/>
              </a:rPr>
              <a:t> (based on any type of connectivity). If a </a:t>
            </a:r>
            <a:r>
              <a:rPr lang="en-US" dirty="0" err="1">
                <a:effectLst/>
              </a:rPr>
              <a:t>neighbour</a:t>
            </a:r>
            <a:r>
              <a:rPr lang="en-US" dirty="0">
                <a:effectLst/>
              </a:rPr>
              <a:t> is a foreground pixel and is not already labelled, give it the current label and add it to the queue. Repeat (3) until there are no more elements in the queue.</a:t>
            </a:r>
          </a:p>
          <a:p>
            <a:pPr marL="457200" indent="-457200">
              <a:buFont typeface="+mj-lt"/>
              <a:buAutoNum type="arabicPeriod"/>
            </a:pPr>
            <a:r>
              <a:rPr lang="en-US" dirty="0">
                <a:effectLst/>
              </a:rPr>
              <a:t>Go to (2) for the next pixel in the image and increment current label by 1.</a:t>
            </a:r>
          </a:p>
          <a:p>
            <a:endParaRPr lang="en-US" dirty="0"/>
          </a:p>
        </p:txBody>
      </p:sp>
    </p:spTree>
    <p:extLst>
      <p:ext uri="{BB962C8B-B14F-4D97-AF65-F5344CB8AC3E}">
        <p14:creationId xmlns:p14="http://schemas.microsoft.com/office/powerpoint/2010/main" val="296813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D7A6B-32AD-4DC6-933D-228DD28731DD}"/>
              </a:ext>
            </a:extLst>
          </p:cNvPr>
          <p:cNvSpPr>
            <a:spLocks noGrp="1"/>
          </p:cNvSpPr>
          <p:nvPr>
            <p:ph idx="1"/>
          </p:nvPr>
        </p:nvSpPr>
        <p:spPr>
          <a:xfrm>
            <a:off x="1350640" y="210518"/>
            <a:ext cx="9905998" cy="3124201"/>
          </a:xfrm>
        </p:spPr>
        <p:txBody>
          <a:bodyPr/>
          <a:lstStyle/>
          <a:p>
            <a:r>
              <a:rPr lang="en-US" dirty="0"/>
              <a:t>MATLAB function </a:t>
            </a:r>
            <a:r>
              <a:rPr lang="en-US" dirty="0" err="1"/>
              <a:t>Bwlabel</a:t>
            </a:r>
            <a:r>
              <a:rPr lang="en-US" dirty="0"/>
              <a:t> conducts CCA, and the labels it generates can be used in conjunction with the </a:t>
            </a:r>
            <a:r>
              <a:rPr lang="en-US" dirty="0" err="1"/>
              <a:t>regionprops</a:t>
            </a:r>
            <a:r>
              <a:rPr lang="en-US" dirty="0"/>
              <a:t> function to obtain bounding boxes and area information of the connected components</a:t>
            </a:r>
          </a:p>
          <a:p>
            <a:r>
              <a:rPr lang="en-US" dirty="0"/>
              <a:t>Small areas were not considered, and the region was cropped based on the left and right-most bounding boxes</a:t>
            </a:r>
          </a:p>
        </p:txBody>
      </p:sp>
      <p:grpSp>
        <p:nvGrpSpPr>
          <p:cNvPr id="9" name="Group 8">
            <a:extLst>
              <a:ext uri="{FF2B5EF4-FFF2-40B4-BE49-F238E27FC236}">
                <a16:creationId xmlns:a16="http://schemas.microsoft.com/office/drawing/2014/main" id="{57F018B4-E304-4356-A487-CAF1DDD8C53F}"/>
              </a:ext>
            </a:extLst>
          </p:cNvPr>
          <p:cNvGrpSpPr/>
          <p:nvPr/>
        </p:nvGrpSpPr>
        <p:grpSpPr>
          <a:xfrm>
            <a:off x="964097" y="3334719"/>
            <a:ext cx="10263805" cy="1798945"/>
            <a:chOff x="774341" y="3334719"/>
            <a:chExt cx="10263805" cy="1798945"/>
          </a:xfrm>
        </p:grpSpPr>
        <p:pic>
          <p:nvPicPr>
            <p:cNvPr id="4" name="Picture 3">
              <a:extLst>
                <a:ext uri="{FF2B5EF4-FFF2-40B4-BE49-F238E27FC236}">
                  <a16:creationId xmlns:a16="http://schemas.microsoft.com/office/drawing/2014/main" id="{BC64D8C6-E739-4A11-8AF2-6DB6248ED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41" y="3367580"/>
              <a:ext cx="2753516" cy="1737664"/>
            </a:xfrm>
            <a:prstGeom prst="rect">
              <a:avLst/>
            </a:prstGeom>
          </p:spPr>
        </p:pic>
        <p:pic>
          <p:nvPicPr>
            <p:cNvPr id="5" name="Picture 4">
              <a:extLst>
                <a:ext uri="{FF2B5EF4-FFF2-40B4-BE49-F238E27FC236}">
                  <a16:creationId xmlns:a16="http://schemas.microsoft.com/office/drawing/2014/main" id="{12834F4B-5472-466B-B71B-695AEBB6C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874" y="3334719"/>
              <a:ext cx="2359272" cy="1798945"/>
            </a:xfrm>
            <a:prstGeom prst="rect">
              <a:avLst/>
            </a:prstGeom>
          </p:spPr>
        </p:pic>
        <p:sp>
          <p:nvSpPr>
            <p:cNvPr id="6" name="Right Arrow 8">
              <a:extLst>
                <a:ext uri="{FF2B5EF4-FFF2-40B4-BE49-F238E27FC236}">
                  <a16:creationId xmlns:a16="http://schemas.microsoft.com/office/drawing/2014/main" id="{D40268BD-1394-4200-B49D-277FD2D2FFAB}"/>
                </a:ext>
              </a:extLst>
            </p:cNvPr>
            <p:cNvSpPr/>
            <p:nvPr/>
          </p:nvSpPr>
          <p:spPr>
            <a:xfrm>
              <a:off x="3884842" y="3964289"/>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55CE6A9-E15E-434A-A5E9-A70B329C86E7}"/>
                </a:ext>
              </a:extLst>
            </p:cNvPr>
            <p:cNvPicPr>
              <a:picLocks noChangeAspect="1"/>
            </p:cNvPicPr>
            <p:nvPr/>
          </p:nvPicPr>
          <p:blipFill>
            <a:blip r:embed="rId4"/>
            <a:stretch>
              <a:fillRect/>
            </a:stretch>
          </p:blipFill>
          <p:spPr>
            <a:xfrm>
              <a:off x="4840541" y="3363538"/>
              <a:ext cx="2633517" cy="1741308"/>
            </a:xfrm>
            <a:prstGeom prst="rect">
              <a:avLst/>
            </a:prstGeom>
          </p:spPr>
        </p:pic>
        <p:sp>
          <p:nvSpPr>
            <p:cNvPr id="8" name="Right Arrow 8">
              <a:extLst>
                <a:ext uri="{FF2B5EF4-FFF2-40B4-BE49-F238E27FC236}">
                  <a16:creationId xmlns:a16="http://schemas.microsoft.com/office/drawing/2014/main" id="{B6D69C1A-1190-4AB3-BEC7-8D45703D8C96}"/>
                </a:ext>
              </a:extLst>
            </p:cNvPr>
            <p:cNvSpPr/>
            <p:nvPr/>
          </p:nvSpPr>
          <p:spPr>
            <a:xfrm>
              <a:off x="7723175" y="3964289"/>
              <a:ext cx="706582" cy="4420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7397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24D76356F29342A3BA968EE54F2C81" ma:contentTypeVersion="13" ma:contentTypeDescription="Create a new document." ma:contentTypeScope="" ma:versionID="332364775bc639da97e7e80eba2a790d">
  <xsd:schema xmlns:xsd="http://www.w3.org/2001/XMLSchema" xmlns:xs="http://www.w3.org/2001/XMLSchema" xmlns:p="http://schemas.microsoft.com/office/2006/metadata/properties" xmlns:ns3="bc210536-9028-47e2-8bbb-721b08c6bbda" xmlns:ns4="003e6408-b3ca-4afb-b528-58f005fdd5cc" targetNamespace="http://schemas.microsoft.com/office/2006/metadata/properties" ma:root="true" ma:fieldsID="ded961cb6e5212ebe5996290e471d4d7" ns3:_="" ns4:_="">
    <xsd:import namespace="bc210536-9028-47e2-8bbb-721b08c6bbda"/>
    <xsd:import namespace="003e6408-b3ca-4afb-b528-58f005fdd5c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210536-9028-47e2-8bbb-721b08c6bbd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3e6408-b3ca-4afb-b528-58f005fdd5c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CC9CE1-4639-4F5A-A502-B3AA7E79D4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210536-9028-47e2-8bbb-721b08c6bbda"/>
    <ds:schemaRef ds:uri="003e6408-b3ca-4afb-b528-58f005fdd5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FA4ADB-FC85-4C80-8AA5-EBACAD0F59AC}">
  <ds:schemaRefs>
    <ds:schemaRef ds:uri="http://schemas.microsoft.com/sharepoint/v3/contenttype/forms"/>
  </ds:schemaRefs>
</ds:datastoreItem>
</file>

<file path=customXml/itemProps3.xml><?xml version="1.0" encoding="utf-8"?>
<ds:datastoreItem xmlns:ds="http://schemas.openxmlformats.org/officeDocument/2006/customXml" ds:itemID="{5ABF97FB-1A17-4F5F-A38D-6B69CCDF0F20}">
  <ds:schemaRefs>
    <ds:schemaRef ds:uri="http://schemas.openxmlformats.org/package/2006/metadata/core-properties"/>
    <ds:schemaRef ds:uri="http://schemas.microsoft.com/office/2006/metadata/properties"/>
    <ds:schemaRef ds:uri="003e6408-b3ca-4afb-b528-58f005fdd5cc"/>
    <ds:schemaRef ds:uri="http://purl.org/dc/terms/"/>
    <ds:schemaRef ds:uri="http://www.w3.org/XML/1998/namespace"/>
    <ds:schemaRef ds:uri="http://purl.org/dc/dcmitype/"/>
    <ds:schemaRef ds:uri="http://schemas.microsoft.com/office/infopath/2007/PartnerControls"/>
    <ds:schemaRef ds:uri="http://schemas.microsoft.com/office/2006/documentManagement/types"/>
    <ds:schemaRef ds:uri="bc210536-9028-47e2-8bbb-721b08c6bbda"/>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TM03457485[[fn=Mesh]]</Template>
  <TotalTime>499</TotalTime>
  <Words>1276</Words>
  <Application>Microsoft Office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Gothic</vt:lpstr>
      <vt:lpstr>Mesh</vt:lpstr>
      <vt:lpstr>License Plate Localization and Character Recognition</vt:lpstr>
      <vt:lpstr>Problem Statement</vt:lpstr>
      <vt:lpstr>Motivation</vt:lpstr>
      <vt:lpstr>Implementation overview</vt:lpstr>
      <vt:lpstr>Theoretical Underpinnings</vt:lpstr>
      <vt:lpstr>HSV color space</vt:lpstr>
      <vt:lpstr>PowerPoint Presentation</vt:lpstr>
      <vt:lpstr>Connected component analysis</vt:lpstr>
      <vt:lpstr>PowerPoint Presentation</vt:lpstr>
      <vt:lpstr>Edge Histogram Analysis</vt:lpstr>
      <vt:lpstr>PowerPoint Presentation</vt:lpstr>
      <vt:lpstr>Binary Image Morphology</vt:lpstr>
      <vt:lpstr>PowerPoint Presentation</vt:lpstr>
      <vt:lpstr>PowerPoint Presentation</vt:lpstr>
      <vt:lpstr>Binarization</vt:lpstr>
      <vt:lpstr>Top Hat Filtering</vt:lpstr>
      <vt:lpstr>PowerPoint Presentation</vt:lpstr>
      <vt:lpstr>Template matching via Cross-correlation</vt:lpstr>
      <vt:lpstr>PowerPoint Presentation</vt:lpstr>
      <vt:lpstr>PowerPoint Presentation</vt:lpstr>
      <vt:lpstr>Optical Character Recognition (OCR)</vt:lpstr>
      <vt:lpstr>License Plate Localization Results</vt:lpstr>
      <vt:lpstr>Character Recognition Results</vt:lpstr>
      <vt:lpstr>Comparison to Machine Learning ApproachES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Plate Localization and Character REcognition</dc:title>
  <dc:creator>Abri, Faranak</dc:creator>
  <cp:lastModifiedBy>Preston, Stone</cp:lastModifiedBy>
  <cp:revision>30</cp:revision>
  <dcterms:created xsi:type="dcterms:W3CDTF">2019-12-01T23:46:58Z</dcterms:created>
  <dcterms:modified xsi:type="dcterms:W3CDTF">2019-12-03T02:43:24Z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0x0101008024D76356F29342A3BA968EE54F2C81</vt:lpwstr>
  </property>
</Properties>
</file>